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8" r:id="rId12"/>
    <p:sldId id="269" r:id="rId13"/>
    <p:sldId id="270" r:id="rId14"/>
    <p:sldId id="271" r:id="rId15"/>
    <p:sldId id="273" r:id="rId16"/>
    <p:sldId id="276" r:id="rId17"/>
    <p:sldId id="277" r:id="rId18"/>
    <p:sldId id="295" r:id="rId19"/>
    <p:sldId id="281" r:id="rId20"/>
    <p:sldId id="283" r:id="rId21"/>
    <p:sldId id="282" r:id="rId22"/>
    <p:sldId id="284" r:id="rId23"/>
    <p:sldId id="287" r:id="rId24"/>
    <p:sldId id="289" r:id="rId25"/>
    <p:sldId id="290" r:id="rId26"/>
    <p:sldId id="292" r:id="rId27"/>
    <p:sldId id="296" r:id="rId28"/>
    <p:sldId id="297" r:id="rId29"/>
    <p:sldId id="29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5E8362-3A95-48D3-BE66-6A309C9A28EA}" v="11" dt="2026-01-19T20:05:29.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94660"/>
  </p:normalViewPr>
  <p:slideViewPr>
    <p:cSldViewPr snapToGrid="0">
      <p:cViewPr varScale="1">
        <p:scale>
          <a:sx n="146" d="100"/>
          <a:sy n="146" d="100"/>
        </p:scale>
        <p:origin x="50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B3A3B-B94B-4AA4-A4DF-F7408CBAFDDC}" type="datetimeFigureOut">
              <a:rPr lang="en-US" smtClean="0"/>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1187B-916A-4391-89E0-B4DDF52B5C80}" type="slidenum">
              <a:rPr lang="en-US" smtClean="0"/>
              <a:t>‹#›</a:t>
            </a:fld>
            <a:endParaRPr lang="en-US"/>
          </a:p>
        </p:txBody>
      </p:sp>
    </p:spTree>
    <p:extLst>
      <p:ext uri="{BB962C8B-B14F-4D97-AF65-F5344CB8AC3E}">
        <p14:creationId xmlns:p14="http://schemas.microsoft.com/office/powerpoint/2010/main" val="305964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1187B-916A-4391-89E0-B4DDF52B5C80}" type="slidenum">
              <a:rPr lang="en-US" smtClean="0"/>
              <a:t>18</a:t>
            </a:fld>
            <a:endParaRPr lang="en-US"/>
          </a:p>
        </p:txBody>
      </p:sp>
    </p:spTree>
    <p:extLst>
      <p:ext uri="{BB962C8B-B14F-4D97-AF65-F5344CB8AC3E}">
        <p14:creationId xmlns:p14="http://schemas.microsoft.com/office/powerpoint/2010/main" val="330780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1187B-916A-4391-89E0-B4DDF52B5C80}" type="slidenum">
              <a:rPr lang="en-US" smtClean="0"/>
              <a:t>22</a:t>
            </a:fld>
            <a:endParaRPr lang="en-US"/>
          </a:p>
        </p:txBody>
      </p:sp>
    </p:spTree>
    <p:extLst>
      <p:ext uri="{BB962C8B-B14F-4D97-AF65-F5344CB8AC3E}">
        <p14:creationId xmlns:p14="http://schemas.microsoft.com/office/powerpoint/2010/main" val="791253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1187B-916A-4391-89E0-B4DDF52B5C80}" type="slidenum">
              <a:rPr lang="en-US" smtClean="0"/>
              <a:t>26</a:t>
            </a:fld>
            <a:endParaRPr lang="en-US"/>
          </a:p>
        </p:txBody>
      </p:sp>
    </p:spTree>
    <p:extLst>
      <p:ext uri="{BB962C8B-B14F-4D97-AF65-F5344CB8AC3E}">
        <p14:creationId xmlns:p14="http://schemas.microsoft.com/office/powerpoint/2010/main" val="90902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2/3/2026</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94759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6914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40891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77354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2/3/2026</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30645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6416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61660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938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2543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2/3/2026</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582870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2/3/2026</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86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2/3/2026</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118798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14" r:id="rId5"/>
    <p:sldLayoutId id="2147483720"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879A56-BA4A-47BE-B8EA-643910D69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11" name="Rectangle 10">
            <a:extLst>
              <a:ext uri="{FF2B5EF4-FFF2-40B4-BE49-F238E27FC236}">
                <a16:creationId xmlns:a16="http://schemas.microsoft.com/office/drawing/2014/main" id="{68E7D62B-6F82-4DD0-9764-C143AEAAC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59636887-4726-E612-F6E2-CCBE4C61FE38}"/>
              </a:ext>
            </a:extLst>
          </p:cNvPr>
          <p:cNvSpPr>
            <a:spLocks noGrp="1"/>
          </p:cNvSpPr>
          <p:nvPr>
            <p:ph type="ctrTitle"/>
          </p:nvPr>
        </p:nvSpPr>
        <p:spPr>
          <a:xfrm>
            <a:off x="3609440" y="266300"/>
            <a:ext cx="7693456" cy="3042706"/>
          </a:xfrm>
        </p:spPr>
        <p:txBody>
          <a:bodyPr>
            <a:normAutofit/>
          </a:bodyPr>
          <a:lstStyle/>
          <a:p>
            <a:pPr algn="r"/>
            <a:r>
              <a:rPr lang="en-US" sz="4800" b="1" dirty="0">
                <a:latin typeface="Aptos Black" panose="020F0502020204030204" pitchFamily="34" charset="0"/>
                <a:cs typeface="Aparajita" panose="020B0502040204020203" pitchFamily="18" charset="0"/>
              </a:rPr>
              <a:t>Newport Beach Oil</a:t>
            </a:r>
          </a:p>
        </p:txBody>
      </p:sp>
      <p:sp>
        <p:nvSpPr>
          <p:cNvPr id="3" name="Subtitle 2">
            <a:extLst>
              <a:ext uri="{FF2B5EF4-FFF2-40B4-BE49-F238E27FC236}">
                <a16:creationId xmlns:a16="http://schemas.microsoft.com/office/drawing/2014/main" id="{FE848856-6826-3C48-DE7C-68997CC861D4}"/>
              </a:ext>
            </a:extLst>
          </p:cNvPr>
          <p:cNvSpPr>
            <a:spLocks noGrp="1"/>
          </p:cNvSpPr>
          <p:nvPr>
            <p:ph type="subTitle" idx="1"/>
          </p:nvPr>
        </p:nvSpPr>
        <p:spPr>
          <a:xfrm>
            <a:off x="6950916" y="2953512"/>
            <a:ext cx="4351980" cy="950976"/>
          </a:xfrm>
        </p:spPr>
        <p:txBody>
          <a:bodyPr>
            <a:normAutofit fontScale="25000" lnSpcReduction="20000"/>
          </a:bodyPr>
          <a:lstStyle/>
          <a:p>
            <a:pPr algn="r">
              <a:spcAft>
                <a:spcPts val="600"/>
              </a:spcAft>
            </a:pPr>
            <a:r>
              <a:rPr lang="en-US" sz="12800" dirty="0"/>
              <a:t>A Forgotten Chapter in History Beneath Our Feet</a:t>
            </a:r>
          </a:p>
          <a:p>
            <a:pPr algn="r">
              <a:spcAft>
                <a:spcPts val="600"/>
              </a:spcAft>
            </a:pPr>
            <a:endParaRPr lang="en-US" b="1" dirty="0"/>
          </a:p>
          <a:p>
            <a:pPr algn="r">
              <a:spcAft>
                <a:spcPts val="600"/>
              </a:spcAft>
            </a:pPr>
            <a:endParaRPr lang="en-US" b="1" dirty="0"/>
          </a:p>
          <a:p>
            <a:pPr algn="r">
              <a:spcAft>
                <a:spcPts val="600"/>
              </a:spcAft>
            </a:pPr>
            <a:r>
              <a:rPr lang="en-US" sz="8000" b="1" dirty="0"/>
              <a:t>January 20, 2026</a:t>
            </a:r>
          </a:p>
        </p:txBody>
      </p:sp>
      <p:sp>
        <p:nvSpPr>
          <p:cNvPr id="13" name="Rectangle 12">
            <a:extLst>
              <a:ext uri="{FF2B5EF4-FFF2-40B4-BE49-F238E27FC236}">
                <a16:creationId xmlns:a16="http://schemas.microsoft.com/office/drawing/2014/main" id="{9C283B92-B6AF-4FE0-AF35-F51A6790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9B60A8CB-176B-4FD6-AD24-9D98027E5C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71CA5D-A004-471D-81F2-0B1381DE61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682D131-57BB-442B-BD9B-8F06D2B23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36236DD-92AF-EF40-1652-10871C60C68A}"/>
              </a:ext>
            </a:extLst>
          </p:cNvPr>
          <p:cNvPicPr>
            <a:picLocks noChangeAspect="1"/>
          </p:cNvPicPr>
          <p:nvPr/>
        </p:nvPicPr>
        <p:blipFill>
          <a:blip r:embed="rId2"/>
          <a:srcRect l="2635" r="19674"/>
          <a:stretch>
            <a:fillRect/>
          </a:stretch>
        </p:blipFill>
        <p:spPr>
          <a:xfrm>
            <a:off x="616738" y="2155945"/>
            <a:ext cx="6295974" cy="4090639"/>
          </a:xfrm>
          <a:prstGeom prst="rect">
            <a:avLst/>
          </a:prstGeom>
        </p:spPr>
      </p:pic>
      <p:sp>
        <p:nvSpPr>
          <p:cNvPr id="7" name="Oval 6">
            <a:extLst>
              <a:ext uri="{FF2B5EF4-FFF2-40B4-BE49-F238E27FC236}">
                <a16:creationId xmlns:a16="http://schemas.microsoft.com/office/drawing/2014/main" id="{24992E14-485C-65D7-AFBC-6F4345A32339}"/>
              </a:ext>
            </a:extLst>
          </p:cNvPr>
          <p:cNvSpPr/>
          <p:nvPr/>
        </p:nvSpPr>
        <p:spPr>
          <a:xfrm>
            <a:off x="2917576" y="2598474"/>
            <a:ext cx="1600200" cy="26120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9107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txBody>
          <a:bodyPr/>
          <a:lstStyle/>
          <a:p>
            <a:endParaRPr lang="en-US"/>
          </a:p>
        </p:txBody>
      </p:sp>
      <p:sp>
        <p:nvSpPr>
          <p:cNvPr id="26" name="Rectangle 25">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txBody>
          <a:bodyPr/>
          <a:lstStyle/>
          <a:p>
            <a:endParaRPr lang="en-US"/>
          </a:p>
        </p:txBody>
      </p:sp>
      <p:pic>
        <p:nvPicPr>
          <p:cNvPr id="4" name="Picture 3">
            <a:extLst>
              <a:ext uri="{FF2B5EF4-FFF2-40B4-BE49-F238E27FC236}">
                <a16:creationId xmlns:a16="http://schemas.microsoft.com/office/drawing/2014/main" id="{BAE5EE9F-730F-F6E4-9C8A-CAB61E6556FF}"/>
              </a:ext>
            </a:extLst>
          </p:cNvPr>
          <p:cNvPicPr>
            <a:picLocks noChangeAspect="1"/>
          </p:cNvPicPr>
          <p:nvPr/>
        </p:nvPicPr>
        <p:blipFill>
          <a:blip r:embed="rId2"/>
          <a:srcRect l="11949" t="3787" r="11941" b="15890"/>
          <a:stretch>
            <a:fillRect/>
          </a:stretch>
        </p:blipFill>
        <p:spPr>
          <a:xfrm>
            <a:off x="359228" y="378822"/>
            <a:ext cx="5904411" cy="6113417"/>
          </a:xfrm>
          <a:prstGeom prst="rect">
            <a:avLst/>
          </a:prstGeom>
        </p:spPr>
      </p:pic>
      <p:sp>
        <p:nvSpPr>
          <p:cNvPr id="3" name="Content Placeholder 2">
            <a:extLst>
              <a:ext uri="{FF2B5EF4-FFF2-40B4-BE49-F238E27FC236}">
                <a16:creationId xmlns:a16="http://schemas.microsoft.com/office/drawing/2014/main" id="{3903DD0E-FD30-C86D-55E4-F91578AB67A4}"/>
              </a:ext>
            </a:extLst>
          </p:cNvPr>
          <p:cNvSpPr>
            <a:spLocks noGrp="1"/>
          </p:cNvSpPr>
          <p:nvPr>
            <p:ph idx="1"/>
          </p:nvPr>
        </p:nvSpPr>
        <p:spPr>
          <a:xfrm>
            <a:off x="6579450" y="973183"/>
            <a:ext cx="4957554" cy="5061856"/>
          </a:xfrm>
        </p:spPr>
        <p:txBody>
          <a:bodyPr>
            <a:normAutofit/>
          </a:bodyPr>
          <a:lstStyle/>
          <a:p>
            <a:r>
              <a:rPr lang="en-US" sz="2000" b="1" dirty="0">
                <a:solidFill>
                  <a:srgbClr val="FF0000"/>
                </a:solidFill>
              </a:rPr>
              <a:t>Wells were drilled throughout Newport Heights, West Newport and Costa Mesa. Some produced. But the economics were never compelling enough to justify large-scale, long-term industrial development—especially as land values began to rise.</a:t>
            </a:r>
          </a:p>
          <a:p>
            <a:pPr marL="0" indent="0">
              <a:buNone/>
            </a:pPr>
            <a:endParaRPr lang="en-US" sz="2000" b="1" dirty="0">
              <a:solidFill>
                <a:srgbClr val="FF0000"/>
              </a:solidFill>
            </a:endParaRPr>
          </a:p>
          <a:p>
            <a:r>
              <a:rPr lang="en-US" sz="2000" b="1" dirty="0">
                <a:solidFill>
                  <a:srgbClr val="FF0000"/>
                </a:solidFill>
              </a:rPr>
              <a:t>It explains why Newport never became Huntington Beach or Long Beach. Those cities had lighter, more commercially viable crude. Newport did not.</a:t>
            </a:r>
          </a:p>
          <a:p>
            <a:endParaRPr lang="en-US" sz="2000" dirty="0"/>
          </a:p>
        </p:txBody>
      </p:sp>
    </p:spTree>
    <p:extLst>
      <p:ext uri="{BB962C8B-B14F-4D97-AF65-F5344CB8AC3E}">
        <p14:creationId xmlns:p14="http://schemas.microsoft.com/office/powerpoint/2010/main" val="413845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49" name="Rectangle 48">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51" name="Rectangle 50">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53" name="Group 52">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4" name="Straight Connector 53">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8" name="Rectangle 77">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80" name="Rectangle 7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txBody>
          <a:bodyPr/>
          <a:lstStyle/>
          <a:p>
            <a:endParaRPr lang="en-US"/>
          </a:p>
        </p:txBody>
      </p:sp>
      <p:sp>
        <p:nvSpPr>
          <p:cNvPr id="4" name="Title 3">
            <a:extLst>
              <a:ext uri="{FF2B5EF4-FFF2-40B4-BE49-F238E27FC236}">
                <a16:creationId xmlns:a16="http://schemas.microsoft.com/office/drawing/2014/main" id="{25C3A492-BB2F-F719-2889-020F4C922942}"/>
              </a:ext>
            </a:extLst>
          </p:cNvPr>
          <p:cNvSpPr>
            <a:spLocks noGrp="1"/>
          </p:cNvSpPr>
          <p:nvPr>
            <p:ph type="title"/>
          </p:nvPr>
        </p:nvSpPr>
        <p:spPr>
          <a:xfrm>
            <a:off x="819720" y="1559768"/>
            <a:ext cx="3813047" cy="4505024"/>
          </a:xfrm>
        </p:spPr>
        <p:txBody>
          <a:bodyPr vert="horz" lIns="91440" tIns="45720" rIns="91440" bIns="45720" rtlCol="0" anchor="ctr">
            <a:noAutofit/>
          </a:bodyPr>
          <a:lstStyle/>
          <a:p>
            <a:pPr algn="ctr">
              <a:lnSpc>
                <a:spcPct val="83000"/>
              </a:lnSpc>
            </a:pPr>
            <a:r>
              <a:rPr lang="en-US" b="1" cap="all" spc="-100" dirty="0">
                <a:solidFill>
                  <a:schemeClr val="bg1"/>
                </a:solidFill>
              </a:rPr>
              <a:t>When Newport Became More Valuable as a Place to Live</a:t>
            </a:r>
            <a:br>
              <a:rPr lang="en-US" b="1" cap="all" spc="-100" dirty="0">
                <a:solidFill>
                  <a:schemeClr val="bg1"/>
                </a:solidFill>
              </a:rPr>
            </a:br>
            <a:endParaRPr lang="en-US" b="1" cap="all" spc="-100" dirty="0">
              <a:solidFill>
                <a:schemeClr val="bg1"/>
              </a:solidFill>
            </a:endParaRPr>
          </a:p>
        </p:txBody>
      </p:sp>
      <p:sp>
        <p:nvSpPr>
          <p:cNvPr id="81" name="Rectangle 80">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2" name="Straight Connector 81">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F7B26201-B0BA-5C32-4F07-3706C3C7D62C}"/>
              </a:ext>
            </a:extLst>
          </p:cNvPr>
          <p:cNvPicPr>
            <a:picLocks noGrp="1" noChangeAspect="1"/>
          </p:cNvPicPr>
          <p:nvPr>
            <p:ph idx="1"/>
          </p:nvPr>
        </p:nvPicPr>
        <p:blipFill>
          <a:blip r:embed="rId3"/>
          <a:srcRect t="3484" r="2145"/>
          <a:stretch>
            <a:fillRect/>
          </a:stretch>
        </p:blipFill>
        <p:spPr>
          <a:xfrm>
            <a:off x="4914327" y="113326"/>
            <a:ext cx="7213411" cy="6742289"/>
          </a:xfrm>
          <a:prstGeom prst="rect">
            <a:avLst/>
          </a:prstGeom>
        </p:spPr>
      </p:pic>
    </p:spTree>
    <p:extLst>
      <p:ext uri="{BB962C8B-B14F-4D97-AF65-F5344CB8AC3E}">
        <p14:creationId xmlns:p14="http://schemas.microsoft.com/office/powerpoint/2010/main" val="84638754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06700B-EE74-A018-9C76-E457EDFA2921}"/>
              </a:ext>
            </a:extLst>
          </p:cNvPr>
          <p:cNvSpPr>
            <a:spLocks noGrp="1"/>
          </p:cNvSpPr>
          <p:nvPr>
            <p:ph idx="1"/>
          </p:nvPr>
        </p:nvSpPr>
        <p:spPr>
          <a:xfrm>
            <a:off x="7367954" y="429088"/>
            <a:ext cx="4169050" cy="6254926"/>
          </a:xfrm>
        </p:spPr>
        <p:txBody>
          <a:bodyPr>
            <a:normAutofit/>
          </a:bodyPr>
          <a:lstStyle/>
          <a:p>
            <a:pPr>
              <a:lnSpc>
                <a:spcPct val="100000"/>
              </a:lnSpc>
            </a:pPr>
            <a:r>
              <a:rPr lang="en-US" sz="1600" b="1" dirty="0"/>
              <a:t>By the 1930s, Newport Beach was no longer just a speculative frontier. It was becoming a destination.</a:t>
            </a:r>
          </a:p>
          <a:p>
            <a:pPr>
              <a:lnSpc>
                <a:spcPct val="100000"/>
              </a:lnSpc>
            </a:pPr>
            <a:r>
              <a:rPr lang="en-US" sz="1600" b="1" dirty="0">
                <a:solidFill>
                  <a:srgbClr val="FF0000"/>
                </a:solidFill>
              </a:rPr>
              <a:t>The harbor was improved by dredging and filling the wetlands.</a:t>
            </a:r>
          </a:p>
          <a:p>
            <a:pPr>
              <a:lnSpc>
                <a:spcPct val="100000"/>
              </a:lnSpc>
            </a:pPr>
            <a:r>
              <a:rPr lang="en-US" sz="1600" b="1" dirty="0">
                <a:solidFill>
                  <a:srgbClr val="FF0000"/>
                </a:solidFill>
              </a:rPr>
              <a:t>In 1920, the peninsula was re-shaped by diverting the Santa Ana River to flow into the ocean, not Newport Bay, with the construction of the Bitter Point Dam. (At the current location of Cappy’s Restaurant and Newport Shores)</a:t>
            </a:r>
          </a:p>
          <a:p>
            <a:pPr>
              <a:lnSpc>
                <a:spcPct val="100000"/>
              </a:lnSpc>
            </a:pPr>
            <a:r>
              <a:rPr lang="en-US" sz="1600" b="1" dirty="0"/>
              <a:t>Streets replaced service roads.</a:t>
            </a:r>
          </a:p>
          <a:p>
            <a:pPr>
              <a:lnSpc>
                <a:spcPct val="100000"/>
              </a:lnSpc>
            </a:pPr>
            <a:r>
              <a:rPr lang="en-US" sz="1600" b="1" dirty="0"/>
              <a:t>Residential development followed.</a:t>
            </a:r>
          </a:p>
          <a:p>
            <a:pPr>
              <a:lnSpc>
                <a:spcPct val="100000"/>
              </a:lnSpc>
            </a:pPr>
            <a:r>
              <a:rPr lang="en-US" sz="1600" b="1" dirty="0">
                <a:solidFill>
                  <a:srgbClr val="FF0000"/>
                </a:solidFill>
              </a:rPr>
              <a:t>At that point, oil no longer made sense here.</a:t>
            </a:r>
          </a:p>
          <a:p>
            <a:pPr>
              <a:lnSpc>
                <a:spcPct val="100000"/>
              </a:lnSpc>
            </a:pPr>
            <a:r>
              <a:rPr lang="en-US" sz="1600" b="1" dirty="0"/>
              <a:t>Economically, it made more sense for Newport Beach to become a destination resort. </a:t>
            </a:r>
            <a:r>
              <a:rPr lang="en-US" sz="1600" b="1" dirty="0">
                <a:solidFill>
                  <a:srgbClr val="FF0000"/>
                </a:solidFill>
              </a:rPr>
              <a:t>And so, the wells were capped.</a:t>
            </a:r>
          </a:p>
          <a:p>
            <a:pPr>
              <a:lnSpc>
                <a:spcPct val="100000"/>
              </a:lnSpc>
            </a:pPr>
            <a:endParaRPr lang="en-US" sz="1300" dirty="0"/>
          </a:p>
        </p:txBody>
      </p:sp>
      <p:pic>
        <p:nvPicPr>
          <p:cNvPr id="2" name="Picture 1">
            <a:extLst>
              <a:ext uri="{FF2B5EF4-FFF2-40B4-BE49-F238E27FC236}">
                <a16:creationId xmlns:a16="http://schemas.microsoft.com/office/drawing/2014/main" id="{4E178357-C43E-992E-AF3D-45C81F697118}"/>
              </a:ext>
            </a:extLst>
          </p:cNvPr>
          <p:cNvPicPr>
            <a:picLocks noChangeAspect="1"/>
          </p:cNvPicPr>
          <p:nvPr/>
        </p:nvPicPr>
        <p:blipFill>
          <a:blip r:embed="rId2"/>
          <a:srcRect l="7999" t="3619" r="6706" b="-301"/>
          <a:stretch>
            <a:fillRect/>
          </a:stretch>
        </p:blipFill>
        <p:spPr>
          <a:xfrm>
            <a:off x="-86155" y="-106848"/>
            <a:ext cx="7203802" cy="6858000"/>
          </a:xfrm>
          <a:prstGeom prst="rect">
            <a:avLst/>
          </a:prstGeom>
        </p:spPr>
      </p:pic>
    </p:spTree>
    <p:extLst>
      <p:ext uri="{BB962C8B-B14F-4D97-AF65-F5344CB8AC3E}">
        <p14:creationId xmlns:p14="http://schemas.microsoft.com/office/powerpoint/2010/main" val="212194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A9C04C1-D111-800E-0216-DFD3E11D6EDD}"/>
              </a:ext>
            </a:extLst>
          </p:cNvPr>
          <p:cNvPicPr>
            <a:picLocks noChangeAspect="1"/>
          </p:cNvPicPr>
          <p:nvPr/>
        </p:nvPicPr>
        <p:blipFill>
          <a:blip r:embed="rId2"/>
          <a:srcRect l="13541" r="12354"/>
          <a:stretch>
            <a:fillRect/>
          </a:stretch>
        </p:blipFill>
        <p:spPr>
          <a:xfrm>
            <a:off x="20" y="10"/>
            <a:ext cx="6392647" cy="6857990"/>
          </a:xfrm>
          <a:prstGeom prst="rect">
            <a:avLst/>
          </a:prstGeom>
        </p:spPr>
      </p:pic>
      <p:sp>
        <p:nvSpPr>
          <p:cNvPr id="13" name="Rectangle 1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0E3E3B-1ABA-0560-44A3-644E1301FB47}"/>
              </a:ext>
            </a:extLst>
          </p:cNvPr>
          <p:cNvSpPr>
            <a:spLocks noGrp="1"/>
          </p:cNvSpPr>
          <p:nvPr>
            <p:ph type="title"/>
          </p:nvPr>
        </p:nvSpPr>
        <p:spPr>
          <a:xfrm>
            <a:off x="7064082" y="642594"/>
            <a:ext cx="4472921" cy="5442322"/>
          </a:xfrm>
        </p:spPr>
        <p:txBody>
          <a:bodyPr>
            <a:normAutofit/>
          </a:bodyPr>
          <a:lstStyle/>
          <a:p>
            <a:pPr algn="ctr"/>
            <a:r>
              <a:rPr lang="en-US" sz="7200" b="1" dirty="0"/>
              <a:t>How the Wells Were Handled</a:t>
            </a:r>
          </a:p>
        </p:txBody>
      </p:sp>
    </p:spTree>
    <p:extLst>
      <p:ext uri="{BB962C8B-B14F-4D97-AF65-F5344CB8AC3E}">
        <p14:creationId xmlns:p14="http://schemas.microsoft.com/office/powerpoint/2010/main" val="2873451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23DBEA-1E0E-CE69-6475-91A57369F8FB}"/>
              </a:ext>
            </a:extLst>
          </p:cNvPr>
          <p:cNvSpPr>
            <a:spLocks noGrp="1"/>
          </p:cNvSpPr>
          <p:nvPr>
            <p:ph idx="1"/>
          </p:nvPr>
        </p:nvSpPr>
        <p:spPr>
          <a:xfrm>
            <a:off x="596900" y="584200"/>
            <a:ext cx="11188700" cy="5867400"/>
          </a:xfrm>
        </p:spPr>
        <p:txBody>
          <a:bodyPr>
            <a:normAutofit fontScale="92500" lnSpcReduction="10000"/>
          </a:bodyPr>
          <a:lstStyle/>
          <a:p>
            <a:r>
              <a:rPr lang="en-US" sz="2800" b="1" dirty="0"/>
              <a:t>As production slowed and development accelerated, oil wells were shut down.</a:t>
            </a:r>
          </a:p>
          <a:p>
            <a:r>
              <a:rPr lang="en-US" sz="2800" b="1" dirty="0">
                <a:solidFill>
                  <a:srgbClr val="FF0000"/>
                </a:solidFill>
              </a:rPr>
              <a:t>Oil wells were:</a:t>
            </a:r>
          </a:p>
          <a:p>
            <a:pPr marL="0" indent="0">
              <a:buNone/>
            </a:pPr>
            <a:r>
              <a:rPr lang="en-US" sz="2800" b="1" dirty="0">
                <a:solidFill>
                  <a:srgbClr val="FF0000"/>
                </a:solidFill>
              </a:rPr>
              <a:t>	• Plugged with cement</a:t>
            </a:r>
          </a:p>
          <a:p>
            <a:pPr marL="0" indent="0">
              <a:buNone/>
            </a:pPr>
            <a:r>
              <a:rPr lang="en-US" sz="2800" b="1" dirty="0">
                <a:solidFill>
                  <a:srgbClr val="FF0000"/>
                </a:solidFill>
              </a:rPr>
              <a:t>	• Cut off below grade</a:t>
            </a:r>
          </a:p>
          <a:p>
            <a:pPr marL="0" indent="0">
              <a:buNone/>
            </a:pPr>
            <a:r>
              <a:rPr lang="en-US" sz="2800" b="1" dirty="0">
                <a:solidFill>
                  <a:srgbClr val="FF0000"/>
                </a:solidFill>
              </a:rPr>
              <a:t>	• Locations were Documented (to the standards of the day)</a:t>
            </a:r>
          </a:p>
          <a:p>
            <a:pPr marL="0" indent="0">
              <a:buNone/>
            </a:pPr>
            <a:r>
              <a:rPr lang="en-US" sz="2800" b="1" dirty="0">
                <a:solidFill>
                  <a:srgbClr val="FF0000"/>
                </a:solidFill>
              </a:rPr>
              <a:t>	• Covered by fill or pavement</a:t>
            </a:r>
          </a:p>
          <a:p>
            <a:r>
              <a:rPr lang="en-US" sz="2800" b="1" dirty="0"/>
              <a:t>Then the land was subdivided, sold, and built upon.</a:t>
            </a:r>
          </a:p>
          <a:p>
            <a:r>
              <a:rPr lang="en-US" sz="2800" b="1" dirty="0">
                <a:solidFill>
                  <a:srgbClr val="FF0000"/>
                </a:solidFill>
              </a:rPr>
              <a:t>This wasn’t negligence—it was the normal practice for the era. No one expected these sites to resurface decades later, after generations of development.</a:t>
            </a:r>
            <a:endParaRPr lang="en-US" sz="2800" b="1" dirty="0"/>
          </a:p>
          <a:p>
            <a:r>
              <a:rPr lang="en-US" sz="2800" b="1" dirty="0"/>
              <a:t>Until one did.</a:t>
            </a:r>
          </a:p>
          <a:p>
            <a:endParaRPr lang="en-US" dirty="0"/>
          </a:p>
        </p:txBody>
      </p:sp>
    </p:spTree>
    <p:extLst>
      <p:ext uri="{BB962C8B-B14F-4D97-AF65-F5344CB8AC3E}">
        <p14:creationId xmlns:p14="http://schemas.microsoft.com/office/powerpoint/2010/main" val="14772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3CE91AA-707A-48D0-1C82-790D0731221D}"/>
              </a:ext>
            </a:extLst>
          </p:cNvPr>
          <p:cNvPicPr>
            <a:picLocks noChangeAspect="1"/>
          </p:cNvPicPr>
          <p:nvPr/>
        </p:nvPicPr>
        <p:blipFill>
          <a:blip r:embed="rId2"/>
          <a:srcRect l="22848" r="24719"/>
          <a:stretch>
            <a:fillRect/>
          </a:stretch>
        </p:blipFill>
        <p:spPr>
          <a:xfrm>
            <a:off x="20" y="10"/>
            <a:ext cx="6392647" cy="6857990"/>
          </a:xfrm>
          <a:prstGeom prst="rect">
            <a:avLst/>
          </a:prstGeom>
        </p:spPr>
      </p:pic>
      <p:sp>
        <p:nvSpPr>
          <p:cNvPr id="22" name="Rectangle 21">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C3E2E939-B296-D809-E72F-186819F5F64A}"/>
              </a:ext>
            </a:extLst>
          </p:cNvPr>
          <p:cNvSpPr>
            <a:spLocks noGrp="1"/>
          </p:cNvSpPr>
          <p:nvPr>
            <p:ph idx="1"/>
          </p:nvPr>
        </p:nvSpPr>
        <p:spPr>
          <a:xfrm>
            <a:off x="7064082" y="753035"/>
            <a:ext cx="4472922" cy="5282005"/>
          </a:xfrm>
        </p:spPr>
        <p:txBody>
          <a:bodyPr>
            <a:normAutofit/>
          </a:bodyPr>
          <a:lstStyle/>
          <a:p>
            <a:pPr marL="0" indent="0">
              <a:buNone/>
            </a:pPr>
            <a:r>
              <a:rPr lang="en-US" sz="1800" b="1" dirty="0"/>
              <a:t>3606 Marcus Ave</a:t>
            </a:r>
          </a:p>
          <a:p>
            <a:r>
              <a:rPr lang="en-US" sz="1800" b="1" dirty="0">
                <a:solidFill>
                  <a:srgbClr val="FF0000"/>
                </a:solidFill>
              </a:rPr>
              <a:t>Months before October 2025, oil began seeping up from the ground into the home at 3606 Marcus Ave., not from a spill or a pipeline, but from an old, long-abandoned 1920’s- era well beneath the neighborhood.</a:t>
            </a:r>
          </a:p>
          <a:p>
            <a:r>
              <a:rPr lang="en-US" sz="1800" b="1" dirty="0">
                <a:solidFill>
                  <a:srgbClr val="FF0000"/>
                </a:solidFill>
              </a:rPr>
              <a:t>In October, Methane gas was detected and the fear of an explosion became imminent. City officials declared a local emergency, started evacuations of several homes on Marcus Ave and began actions to seal the well.</a:t>
            </a:r>
          </a:p>
          <a:p>
            <a:endParaRPr lang="en-US" sz="1800" dirty="0"/>
          </a:p>
        </p:txBody>
      </p:sp>
    </p:spTree>
    <p:extLst>
      <p:ext uri="{BB962C8B-B14F-4D97-AF65-F5344CB8AC3E}">
        <p14:creationId xmlns:p14="http://schemas.microsoft.com/office/powerpoint/2010/main" val="77588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3DAF97-5A5A-F95A-559A-B944DC4566E3}"/>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58087F9E-149A-5204-8390-D2B0C557A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useBgFill="1">
        <p:nvSpPr>
          <p:cNvPr id="47" name="Rectangle 46">
            <a:extLst>
              <a:ext uri="{FF2B5EF4-FFF2-40B4-BE49-F238E27FC236}">
                <a16:creationId xmlns:a16="http://schemas.microsoft.com/office/drawing/2014/main" id="{99BA7289-81CB-C350-F843-DF773B7EA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49" name="Rectangle 48">
            <a:extLst>
              <a:ext uri="{FF2B5EF4-FFF2-40B4-BE49-F238E27FC236}">
                <a16:creationId xmlns:a16="http://schemas.microsoft.com/office/drawing/2014/main" id="{0C2C333E-722F-DF73-A4A2-E69042D3C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51" name="Rectangle 50">
            <a:extLst>
              <a:ext uri="{FF2B5EF4-FFF2-40B4-BE49-F238E27FC236}">
                <a16:creationId xmlns:a16="http://schemas.microsoft.com/office/drawing/2014/main" id="{B9C3F0C6-815C-9DC5-C9C1-B95795FD5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grpSp>
        <p:nvGrpSpPr>
          <p:cNvPr id="53" name="Group 52">
            <a:extLst>
              <a:ext uri="{FF2B5EF4-FFF2-40B4-BE49-F238E27FC236}">
                <a16:creationId xmlns:a16="http://schemas.microsoft.com/office/drawing/2014/main" id="{EFF115CF-B9AB-87ED-AB55-27927B5EBD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4" name="Straight Connector 53">
              <a:extLst>
                <a:ext uri="{FF2B5EF4-FFF2-40B4-BE49-F238E27FC236}">
                  <a16:creationId xmlns:a16="http://schemas.microsoft.com/office/drawing/2014/main" id="{9A2A21B0-1882-8F96-90AA-AF5E654307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56A9B88-4BE6-1352-92B2-34EE57144C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13F7AAD-A6A3-7A0E-4E87-37655A215E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82FAC1B6-6799-F200-76D4-28D93CE6F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60" name="Rectangle 59">
            <a:extLst>
              <a:ext uri="{FF2B5EF4-FFF2-40B4-BE49-F238E27FC236}">
                <a16:creationId xmlns:a16="http://schemas.microsoft.com/office/drawing/2014/main" id="{BD231DC0-93E6-5663-8646-6897EFAE9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78" name="Rectangle 77">
            <a:extLst>
              <a:ext uri="{FF2B5EF4-FFF2-40B4-BE49-F238E27FC236}">
                <a16:creationId xmlns:a16="http://schemas.microsoft.com/office/drawing/2014/main" id="{3F241C31-07F7-887F-6B5A-B9C40CA6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79" name="Rectangle 78">
            <a:extLst>
              <a:ext uri="{FF2B5EF4-FFF2-40B4-BE49-F238E27FC236}">
                <a16:creationId xmlns:a16="http://schemas.microsoft.com/office/drawing/2014/main" id="{C333A21F-9CA3-5551-8FEA-D5F09387D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80" name="Rectangle 79">
            <a:extLst>
              <a:ext uri="{FF2B5EF4-FFF2-40B4-BE49-F238E27FC236}">
                <a16:creationId xmlns:a16="http://schemas.microsoft.com/office/drawing/2014/main" id="{572FD954-5A67-2EA0-58DF-92B8BFC66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4" name="Title 3">
            <a:extLst>
              <a:ext uri="{FF2B5EF4-FFF2-40B4-BE49-F238E27FC236}">
                <a16:creationId xmlns:a16="http://schemas.microsoft.com/office/drawing/2014/main" id="{45B624BC-C90F-F79B-456C-9759AEA7155A}"/>
              </a:ext>
            </a:extLst>
          </p:cNvPr>
          <p:cNvSpPr>
            <a:spLocks noGrp="1"/>
          </p:cNvSpPr>
          <p:nvPr>
            <p:ph type="title"/>
          </p:nvPr>
        </p:nvSpPr>
        <p:spPr>
          <a:xfrm>
            <a:off x="819720" y="1559768"/>
            <a:ext cx="3813047" cy="4505024"/>
          </a:xfrm>
        </p:spPr>
        <p:txBody>
          <a:bodyPr vert="horz" lIns="91440" tIns="45720" rIns="91440" bIns="45720" rtlCol="0" anchor="ctr">
            <a:noAutofit/>
          </a:bodyPr>
          <a:lstStyle/>
          <a:p>
            <a:pPr algn="ctr">
              <a:lnSpc>
                <a:spcPct val="83000"/>
              </a:lnSpc>
            </a:pPr>
            <a:r>
              <a:rPr lang="en-US" sz="5400" b="1" cap="all" spc="-100" dirty="0">
                <a:solidFill>
                  <a:schemeClr val="bg1"/>
                </a:solidFill>
              </a:rPr>
              <a:t>Who Stepped In—and Why?</a:t>
            </a:r>
          </a:p>
        </p:txBody>
      </p:sp>
      <p:sp>
        <p:nvSpPr>
          <p:cNvPr id="81" name="Rectangle 80">
            <a:extLst>
              <a:ext uri="{FF2B5EF4-FFF2-40B4-BE49-F238E27FC236}">
                <a16:creationId xmlns:a16="http://schemas.microsoft.com/office/drawing/2014/main" id="{8357F17E-4808-FEB8-0271-3087BA983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cxnSp>
        <p:nvCxnSpPr>
          <p:cNvPr id="82" name="Straight Connector 81">
            <a:extLst>
              <a:ext uri="{FF2B5EF4-FFF2-40B4-BE49-F238E27FC236}">
                <a16:creationId xmlns:a16="http://schemas.microsoft.com/office/drawing/2014/main" id="{F45DDFD0-A1B0-0C67-79B6-F2B8E9C93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36625DA-7992-C08D-2F9F-99CD46BBB4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4C37953-C344-38FE-C061-595898F0C1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3DA7513D-7185-95AF-E2E9-B52EC19287EC}"/>
              </a:ext>
            </a:extLst>
          </p:cNvPr>
          <p:cNvPicPr>
            <a:picLocks noGrp="1" noChangeAspect="1"/>
          </p:cNvPicPr>
          <p:nvPr>
            <p:ph idx="1"/>
          </p:nvPr>
        </p:nvPicPr>
        <p:blipFill>
          <a:blip r:embed="rId3"/>
          <a:srcRect l="14324" r="14324"/>
          <a:stretch/>
        </p:blipFill>
        <p:spPr>
          <a:xfrm>
            <a:off x="4914327" y="113326"/>
            <a:ext cx="7213411" cy="6742289"/>
          </a:xfrm>
          <a:prstGeom prst="rect">
            <a:avLst/>
          </a:prstGeom>
        </p:spPr>
      </p:pic>
    </p:spTree>
    <p:extLst>
      <p:ext uri="{BB962C8B-B14F-4D97-AF65-F5344CB8AC3E}">
        <p14:creationId xmlns:p14="http://schemas.microsoft.com/office/powerpoint/2010/main" val="265677188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2F35ED-C606-9364-85CE-21B579984D37}"/>
              </a:ext>
            </a:extLst>
          </p:cNvPr>
          <p:cNvSpPr>
            <a:spLocks noGrp="1"/>
          </p:cNvSpPr>
          <p:nvPr>
            <p:ph idx="1"/>
          </p:nvPr>
        </p:nvSpPr>
        <p:spPr>
          <a:xfrm>
            <a:off x="426720" y="548640"/>
            <a:ext cx="11323320" cy="6019800"/>
          </a:xfrm>
        </p:spPr>
        <p:txBody>
          <a:bodyPr>
            <a:normAutofit lnSpcReduction="10000"/>
          </a:bodyPr>
          <a:lstStyle/>
          <a:p>
            <a:pPr marL="0" indent="0">
              <a:buNone/>
            </a:pPr>
            <a:endParaRPr lang="en-US" sz="2600" b="1" dirty="0"/>
          </a:p>
          <a:p>
            <a:r>
              <a:rPr lang="en-US" sz="2600" b="1" dirty="0"/>
              <a:t>The </a:t>
            </a:r>
            <a:r>
              <a:rPr lang="en-US" sz="2600" b="1" dirty="0">
                <a:solidFill>
                  <a:srgbClr val="FF0000"/>
                </a:solidFill>
              </a:rPr>
              <a:t>State of California maintains a dedicated fund for abandoned or “orphaned” oil wells—sites where the original operator no longer exists or records are incomplete.</a:t>
            </a:r>
          </a:p>
          <a:p>
            <a:r>
              <a:rPr lang="en-US" sz="2600" b="1" dirty="0"/>
              <a:t>Through agencies like </a:t>
            </a:r>
            <a:r>
              <a:rPr lang="en-US" sz="2600" b="1" dirty="0" err="1">
                <a:solidFill>
                  <a:srgbClr val="FF0000"/>
                </a:solidFill>
              </a:rPr>
              <a:t>CalGEM</a:t>
            </a:r>
            <a:r>
              <a:rPr lang="en-US" sz="2600" b="1" dirty="0">
                <a:solidFill>
                  <a:srgbClr val="FF0000"/>
                </a:solidFill>
              </a:rPr>
              <a:t>, (California Geologic Energy Management Division) the state:</a:t>
            </a:r>
          </a:p>
          <a:p>
            <a:pPr marL="0" indent="0">
              <a:buNone/>
            </a:pPr>
            <a:r>
              <a:rPr lang="en-US" sz="2600" b="1" dirty="0">
                <a:solidFill>
                  <a:srgbClr val="FF0000"/>
                </a:solidFill>
              </a:rPr>
              <a:t>	• Investigates abandoned wells</a:t>
            </a:r>
          </a:p>
          <a:p>
            <a:pPr marL="0" indent="0">
              <a:buNone/>
            </a:pPr>
            <a:r>
              <a:rPr lang="en-US" sz="2600" b="1" dirty="0">
                <a:solidFill>
                  <a:srgbClr val="FF0000"/>
                </a:solidFill>
              </a:rPr>
              <a:t>	• Oversees remediation</a:t>
            </a:r>
          </a:p>
          <a:p>
            <a:pPr marL="0" indent="0">
              <a:buNone/>
            </a:pPr>
            <a:r>
              <a:rPr lang="en-US" sz="2600" b="1" dirty="0">
                <a:solidFill>
                  <a:srgbClr val="FF0000"/>
                </a:solidFill>
              </a:rPr>
              <a:t>	• Caps and seals old sites</a:t>
            </a:r>
          </a:p>
          <a:p>
            <a:pPr marL="0" indent="0">
              <a:buNone/>
            </a:pPr>
            <a:r>
              <a:rPr lang="en-US" sz="2800" b="1" dirty="0">
                <a:solidFill>
                  <a:srgbClr val="FF0000"/>
                </a:solidFill>
              </a:rPr>
              <a:t>On December 19, after drilling to a depth of 500 feet </a:t>
            </a:r>
            <a:r>
              <a:rPr lang="en-US" sz="2800" b="1" dirty="0" err="1">
                <a:solidFill>
                  <a:srgbClr val="FF0000"/>
                </a:solidFill>
              </a:rPr>
              <a:t>CAlGEM</a:t>
            </a:r>
            <a:r>
              <a:rPr lang="en-US" sz="2800" b="1" dirty="0">
                <a:solidFill>
                  <a:srgbClr val="FF0000"/>
                </a:solidFill>
              </a:rPr>
              <a:t> determined that they were parallel to the old pipe but were unable to drill into the pipe. </a:t>
            </a:r>
          </a:p>
          <a:p>
            <a:pPr marL="0" indent="0">
              <a:buNone/>
            </a:pPr>
            <a:endParaRPr lang="en-US" sz="2600" b="1" dirty="0">
              <a:solidFill>
                <a:srgbClr val="FF0000"/>
              </a:solidFill>
            </a:endParaRPr>
          </a:p>
          <a:p>
            <a:endParaRPr lang="en-US" sz="2600" b="1" dirty="0"/>
          </a:p>
          <a:p>
            <a:endParaRPr lang="en-US" sz="2600" dirty="0"/>
          </a:p>
        </p:txBody>
      </p:sp>
    </p:spTree>
    <p:extLst>
      <p:ext uri="{BB962C8B-B14F-4D97-AF65-F5344CB8AC3E}">
        <p14:creationId xmlns:p14="http://schemas.microsoft.com/office/powerpoint/2010/main" val="318370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2D647E-FA9C-73AF-E593-450201BB195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4A89F0D-6638-2590-8298-5E3FC4461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9200AA60-85B4-5AFD-DE2C-4F569BBA8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5" name="Rectangle 14">
            <a:extLst>
              <a:ext uri="{FF2B5EF4-FFF2-40B4-BE49-F238E27FC236}">
                <a16:creationId xmlns:a16="http://schemas.microsoft.com/office/drawing/2014/main" id="{6A1431A3-AE1F-E988-B4E3-A493B2A77A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CC280FA4-EB79-A358-1B31-F608591844FD}"/>
              </a:ext>
            </a:extLst>
          </p:cNvPr>
          <p:cNvSpPr>
            <a:spLocks noGrp="1"/>
          </p:cNvSpPr>
          <p:nvPr>
            <p:ph type="title"/>
          </p:nvPr>
        </p:nvSpPr>
        <p:spPr>
          <a:xfrm>
            <a:off x="6875598" y="1039531"/>
            <a:ext cx="4805213" cy="5425104"/>
          </a:xfrm>
        </p:spPr>
        <p:txBody>
          <a:bodyPr>
            <a:normAutofit fontScale="90000"/>
          </a:bodyPr>
          <a:lstStyle/>
          <a:p>
            <a:pPr marL="182880" marR="0" lvl="0" indent="-182880" defTabSz="914400" rtl="0" eaLnBrk="1" fontAlgn="auto" latinLnBrk="0" hangingPunct="1">
              <a:lnSpc>
                <a:spcPct val="110000"/>
              </a:lnSpc>
              <a:spcBef>
                <a:spcPts val="900"/>
              </a:spcBef>
              <a:spcAft>
                <a:spcPts val="0"/>
              </a:spcAft>
              <a:tabLst/>
              <a:defRPr/>
            </a:pPr>
            <a:r>
              <a:rPr kumimoji="0" lang="en-US" sz="2400" b="1" i="0" u="none" strike="noStrike" kern="1200" cap="none" spc="0" normalizeH="0" baseline="0" noProof="0" dirty="0">
                <a:ln>
                  <a:noFill/>
                </a:ln>
                <a:solidFill>
                  <a:prstClr val="black"/>
                </a:solidFill>
                <a:effectLst/>
                <a:uLnTx/>
                <a:uFillTx/>
                <a:latin typeface="Avenir Next LT Pro" panose="02020404030301010803"/>
                <a:ea typeface="+mn-ea"/>
                <a:cs typeface="+mn-cs"/>
              </a:rPr>
              <a:t>  </a:t>
            </a:r>
            <a:r>
              <a:rPr kumimoji="0" lang="en-US" sz="2400" b="1" i="0" u="none" strike="noStrike" kern="1200" cap="none" spc="0" normalizeH="0" baseline="0" noProof="0" dirty="0">
                <a:ln>
                  <a:noFill/>
                </a:ln>
                <a:solidFill>
                  <a:srgbClr val="FF0000"/>
                </a:solidFill>
                <a:effectLst/>
                <a:uLnTx/>
                <a:uFillTx/>
                <a:latin typeface="Avenir Next LT Pro" panose="02020404030301010803"/>
                <a:ea typeface="+mn-ea"/>
                <a:cs typeface="+mn-cs"/>
              </a:rPr>
              <a:t>From December 20 until January 2, an alternate plan was created to drill and install a parallel pipe right next to the old original to a depth of 850 feet. </a:t>
            </a:r>
            <a:br>
              <a:rPr kumimoji="0" lang="en-US" sz="2400" b="1" i="0" u="none" strike="noStrike" kern="1200" cap="none" spc="0" normalizeH="0" baseline="0" noProof="0" dirty="0">
                <a:ln>
                  <a:noFill/>
                </a:ln>
                <a:solidFill>
                  <a:srgbClr val="FF0000"/>
                </a:solidFill>
                <a:effectLst/>
                <a:uLnTx/>
                <a:uFillTx/>
                <a:latin typeface="Avenir Next LT Pro" panose="02020404030301010803"/>
                <a:ea typeface="+mn-ea"/>
                <a:cs typeface="+mn-cs"/>
              </a:rPr>
            </a:br>
            <a:br>
              <a:rPr kumimoji="0" lang="en-US" sz="2400" b="1" i="0" u="none" strike="noStrike" kern="1200" cap="none" spc="0" normalizeH="0" baseline="0" noProof="0" dirty="0">
                <a:ln>
                  <a:noFill/>
                </a:ln>
                <a:solidFill>
                  <a:prstClr val="black"/>
                </a:solidFill>
                <a:effectLst/>
                <a:uLnTx/>
                <a:uFillTx/>
                <a:latin typeface="Avenir Next LT Pro" panose="02020404030301010803"/>
                <a:ea typeface="+mn-ea"/>
                <a:cs typeface="+mn-cs"/>
              </a:rPr>
            </a:br>
            <a:r>
              <a:rPr kumimoji="0" lang="en-US" sz="2400" b="1" i="0" u="none" strike="noStrike" kern="1200" cap="none" spc="0" normalizeH="0" baseline="0" noProof="0" dirty="0">
                <a:ln>
                  <a:noFill/>
                </a:ln>
                <a:solidFill>
                  <a:srgbClr val="FF0000"/>
                </a:solidFill>
                <a:effectLst/>
                <a:uLnTx/>
                <a:uFillTx/>
                <a:latin typeface="Avenir Next LT Pro" panose="02020404030301010803"/>
                <a:ea typeface="+mn-ea"/>
                <a:cs typeface="+mn-cs"/>
              </a:rPr>
              <a:t>The contractor then punched a hole from the new pipe into the old. Cement was then squeezed into both pipes to create a seal and barrier to cut off the oil to the surface. </a:t>
            </a:r>
            <a:br>
              <a:rPr kumimoji="0" lang="en-US" sz="2400" b="1" i="0" u="none" strike="noStrike" kern="1200" cap="none" spc="0" normalizeH="0" baseline="0" noProof="0" dirty="0">
                <a:ln>
                  <a:noFill/>
                </a:ln>
                <a:solidFill>
                  <a:prstClr val="black"/>
                </a:solidFill>
                <a:effectLst/>
                <a:uLnTx/>
                <a:uFillTx/>
                <a:latin typeface="Avenir Next LT Pro" panose="02020404030301010803"/>
                <a:ea typeface="+mn-ea"/>
                <a:cs typeface="+mn-cs"/>
              </a:rPr>
            </a:br>
            <a:br>
              <a:rPr kumimoji="0" lang="en-US" sz="2400" b="1" i="0" u="none" strike="noStrike" kern="1200" cap="none" spc="0" normalizeH="0" baseline="0" noProof="0" dirty="0">
                <a:ln>
                  <a:noFill/>
                </a:ln>
                <a:solidFill>
                  <a:prstClr val="black"/>
                </a:solidFill>
                <a:effectLst/>
                <a:uLnTx/>
                <a:uFillTx/>
                <a:latin typeface="Avenir Next LT Pro" panose="02020404030301010803"/>
                <a:ea typeface="+mn-ea"/>
                <a:cs typeface="+mn-cs"/>
              </a:rPr>
            </a:br>
            <a:r>
              <a:rPr kumimoji="0" lang="en-US" sz="2400" b="1" i="0" u="none" strike="noStrike" kern="1200" cap="none" spc="0" normalizeH="0" baseline="0" noProof="0" dirty="0">
                <a:ln>
                  <a:noFill/>
                </a:ln>
                <a:solidFill>
                  <a:prstClr val="black"/>
                </a:solidFill>
                <a:effectLst/>
                <a:uLnTx/>
                <a:uFillTx/>
                <a:latin typeface="Avenir Next LT Pro" panose="02020404030301010803"/>
                <a:ea typeface="+mn-ea"/>
                <a:cs typeface="+mn-cs"/>
              </a:rPr>
              <a:t>The abandoned oil well was successfully capped.</a:t>
            </a:r>
            <a:br>
              <a:rPr kumimoji="0" lang="en-US" sz="2400" b="1" i="0" u="none" strike="noStrike" kern="1200" cap="none" spc="0" normalizeH="0" baseline="0" noProof="0" dirty="0">
                <a:ln>
                  <a:noFill/>
                </a:ln>
                <a:solidFill>
                  <a:prstClr val="black"/>
                </a:solidFill>
                <a:effectLst/>
                <a:uLnTx/>
                <a:uFillTx/>
                <a:latin typeface="Avenir Next LT Pro" panose="02020404030301010803"/>
                <a:ea typeface="+mn-ea"/>
                <a:cs typeface="+mn-cs"/>
              </a:rPr>
            </a:br>
            <a:br>
              <a:rPr kumimoji="0" lang="en-US" sz="2400" b="1" i="0" u="none" strike="noStrike" kern="1200" cap="none" spc="0" normalizeH="0" baseline="0" noProof="0" dirty="0">
                <a:ln>
                  <a:noFill/>
                </a:ln>
                <a:solidFill>
                  <a:prstClr val="black"/>
                </a:solidFill>
                <a:effectLst/>
                <a:uLnTx/>
                <a:uFillTx/>
                <a:latin typeface="Avenir Next LT Pro" panose="02020404030301010803"/>
                <a:ea typeface="+mn-ea"/>
                <a:cs typeface="+mn-cs"/>
              </a:rPr>
            </a:br>
            <a:endParaRPr lang="en-US" sz="2400" b="1" dirty="0"/>
          </a:p>
        </p:txBody>
      </p:sp>
      <p:pic>
        <p:nvPicPr>
          <p:cNvPr id="3" name="Picture 2">
            <a:extLst>
              <a:ext uri="{FF2B5EF4-FFF2-40B4-BE49-F238E27FC236}">
                <a16:creationId xmlns:a16="http://schemas.microsoft.com/office/drawing/2014/main" id="{0D4C3931-3B99-545C-85AB-F3488D62ED5A}"/>
              </a:ext>
            </a:extLst>
          </p:cNvPr>
          <p:cNvPicPr>
            <a:picLocks noChangeAspect="1"/>
          </p:cNvPicPr>
          <p:nvPr/>
        </p:nvPicPr>
        <p:blipFill>
          <a:blip r:embed="rId3"/>
          <a:stretch>
            <a:fillRect/>
          </a:stretch>
        </p:blipFill>
        <p:spPr>
          <a:xfrm>
            <a:off x="-2" y="6901"/>
            <a:ext cx="6370960" cy="6858000"/>
          </a:xfrm>
          <a:prstGeom prst="rect">
            <a:avLst/>
          </a:prstGeom>
        </p:spPr>
      </p:pic>
    </p:spTree>
    <p:extLst>
      <p:ext uri="{BB962C8B-B14F-4D97-AF65-F5344CB8AC3E}">
        <p14:creationId xmlns:p14="http://schemas.microsoft.com/office/powerpoint/2010/main" val="449267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EB6E7-6537-54DF-9CE3-EFBD9DF6C7C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FE864F2-7202-C8E8-AC8F-AC1A048D56D4}"/>
              </a:ext>
            </a:extLst>
          </p:cNvPr>
          <p:cNvPicPr>
            <a:picLocks noGrp="1" noChangeAspect="1"/>
          </p:cNvPicPr>
          <p:nvPr>
            <p:ph idx="1"/>
          </p:nvPr>
        </p:nvPicPr>
        <p:blipFill>
          <a:blip r:embed="rId2"/>
          <a:srcRect l="739" t="4752" r="739" b="8191"/>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CBA765F-1801-19D4-2848-F3FD964607D0}"/>
              </a:ext>
            </a:extLst>
          </p:cNvPr>
          <p:cNvSpPr txBox="1"/>
          <p:nvPr/>
        </p:nvSpPr>
        <p:spPr>
          <a:xfrm>
            <a:off x="241663" y="407687"/>
            <a:ext cx="9692640" cy="769441"/>
          </a:xfrm>
          <a:prstGeom prst="rect">
            <a:avLst/>
          </a:prstGeom>
          <a:noFill/>
        </p:spPr>
        <p:txBody>
          <a:bodyPr wrap="square" rtlCol="0">
            <a:spAutoFit/>
          </a:bodyPr>
          <a:lstStyle/>
          <a:p>
            <a:r>
              <a:rPr lang="en-US" sz="4400" b="1" dirty="0">
                <a:solidFill>
                  <a:schemeClr val="bg1"/>
                </a:solidFill>
              </a:rPr>
              <a:t>City of Newport Beach Oil &amp; Gas</a:t>
            </a:r>
          </a:p>
        </p:txBody>
      </p:sp>
    </p:spTree>
    <p:extLst>
      <p:ext uri="{BB962C8B-B14F-4D97-AF65-F5344CB8AC3E}">
        <p14:creationId xmlns:p14="http://schemas.microsoft.com/office/powerpoint/2010/main" val="362957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D68DB2-B681-BAE0-2BF0-1B18E48978BC}"/>
              </a:ext>
            </a:extLst>
          </p:cNvPr>
          <p:cNvSpPr>
            <a:spLocks noGrp="1"/>
          </p:cNvSpPr>
          <p:nvPr>
            <p:ph type="title"/>
          </p:nvPr>
        </p:nvSpPr>
        <p:spPr>
          <a:xfrm>
            <a:off x="7064082" y="642593"/>
            <a:ext cx="4472921" cy="5109813"/>
          </a:xfrm>
        </p:spPr>
        <p:txBody>
          <a:bodyPr>
            <a:normAutofit/>
          </a:bodyPr>
          <a:lstStyle/>
          <a:p>
            <a:pPr algn="ctr"/>
            <a:r>
              <a:rPr lang="en-US" sz="6000" b="1" dirty="0"/>
              <a:t>Before There Were Beaches, There Were Wetlands</a:t>
            </a:r>
          </a:p>
        </p:txBody>
      </p:sp>
      <p:pic>
        <p:nvPicPr>
          <p:cNvPr id="3" name="Picture 2">
            <a:extLst>
              <a:ext uri="{FF2B5EF4-FFF2-40B4-BE49-F238E27FC236}">
                <a16:creationId xmlns:a16="http://schemas.microsoft.com/office/drawing/2014/main" id="{584E3CDD-B52D-7B77-A789-B055FFD1825D}"/>
              </a:ext>
            </a:extLst>
          </p:cNvPr>
          <p:cNvPicPr>
            <a:picLocks noChangeAspect="1"/>
          </p:cNvPicPr>
          <p:nvPr/>
        </p:nvPicPr>
        <p:blipFill>
          <a:blip r:embed="rId2"/>
          <a:stretch>
            <a:fillRect/>
          </a:stretch>
        </p:blipFill>
        <p:spPr>
          <a:xfrm>
            <a:off x="-1" y="-31664"/>
            <a:ext cx="6547351" cy="6882758"/>
          </a:xfrm>
          <a:prstGeom prst="rect">
            <a:avLst/>
          </a:prstGeom>
        </p:spPr>
      </p:pic>
    </p:spTree>
    <p:extLst>
      <p:ext uri="{BB962C8B-B14F-4D97-AF65-F5344CB8AC3E}">
        <p14:creationId xmlns:p14="http://schemas.microsoft.com/office/powerpoint/2010/main" val="883936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B5D1F6-3965-8C3C-0C6D-4313A5DEA17C}"/>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5307077E-470C-7EC7-EFDC-3431CAB8D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useBgFill="1">
        <p:nvSpPr>
          <p:cNvPr id="47" name="Rectangle 46">
            <a:extLst>
              <a:ext uri="{FF2B5EF4-FFF2-40B4-BE49-F238E27FC236}">
                <a16:creationId xmlns:a16="http://schemas.microsoft.com/office/drawing/2014/main" id="{8CA96C1D-0C4A-560F-EFA4-FF446EAA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49" name="Rectangle 48">
            <a:extLst>
              <a:ext uri="{FF2B5EF4-FFF2-40B4-BE49-F238E27FC236}">
                <a16:creationId xmlns:a16="http://schemas.microsoft.com/office/drawing/2014/main" id="{AA445228-46AE-CDD1-17F2-9117567B8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51" name="Rectangle 50">
            <a:extLst>
              <a:ext uri="{FF2B5EF4-FFF2-40B4-BE49-F238E27FC236}">
                <a16:creationId xmlns:a16="http://schemas.microsoft.com/office/drawing/2014/main" id="{81253BEF-29E3-D8F9-6450-B90CC4E03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grpSp>
        <p:nvGrpSpPr>
          <p:cNvPr id="53" name="Group 52">
            <a:extLst>
              <a:ext uri="{FF2B5EF4-FFF2-40B4-BE49-F238E27FC236}">
                <a16:creationId xmlns:a16="http://schemas.microsoft.com/office/drawing/2014/main" id="{E862CDA6-F6F6-2AEC-EB51-70AAF6D23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4" name="Straight Connector 53">
              <a:extLst>
                <a:ext uri="{FF2B5EF4-FFF2-40B4-BE49-F238E27FC236}">
                  <a16:creationId xmlns:a16="http://schemas.microsoft.com/office/drawing/2014/main" id="{C56875E5-2964-7534-D654-01114E395B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149E28D-B98E-329F-C1CA-DB4454A305C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C4E0996-CFFE-FF9E-1ECD-55F2E24C33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8DF472CC-AB5C-F5A3-5620-5D0A53A3B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60" name="Rectangle 59">
            <a:extLst>
              <a:ext uri="{FF2B5EF4-FFF2-40B4-BE49-F238E27FC236}">
                <a16:creationId xmlns:a16="http://schemas.microsoft.com/office/drawing/2014/main" id="{B1894E0E-FAEF-6CFD-BB90-2CA611A4E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78" name="Rectangle 77">
            <a:extLst>
              <a:ext uri="{FF2B5EF4-FFF2-40B4-BE49-F238E27FC236}">
                <a16:creationId xmlns:a16="http://schemas.microsoft.com/office/drawing/2014/main" id="{C27B2231-ED24-6571-E13B-A25415D42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79" name="Rectangle 78">
            <a:extLst>
              <a:ext uri="{FF2B5EF4-FFF2-40B4-BE49-F238E27FC236}">
                <a16:creationId xmlns:a16="http://schemas.microsoft.com/office/drawing/2014/main" id="{6D553D5F-BF41-97D9-3403-30A4F82BB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80" name="Rectangle 79">
            <a:extLst>
              <a:ext uri="{FF2B5EF4-FFF2-40B4-BE49-F238E27FC236}">
                <a16:creationId xmlns:a16="http://schemas.microsoft.com/office/drawing/2014/main" id="{B9C2C898-6BF8-65C5-3BF4-3D11B79BA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4" name="Title 3">
            <a:extLst>
              <a:ext uri="{FF2B5EF4-FFF2-40B4-BE49-F238E27FC236}">
                <a16:creationId xmlns:a16="http://schemas.microsoft.com/office/drawing/2014/main" id="{1905CBB9-ABEA-8ED7-C1DA-CDFF25779AA4}"/>
              </a:ext>
            </a:extLst>
          </p:cNvPr>
          <p:cNvSpPr>
            <a:spLocks noGrp="1"/>
          </p:cNvSpPr>
          <p:nvPr>
            <p:ph type="title"/>
          </p:nvPr>
        </p:nvSpPr>
        <p:spPr>
          <a:xfrm>
            <a:off x="819720" y="1559768"/>
            <a:ext cx="3813047" cy="4505024"/>
          </a:xfrm>
        </p:spPr>
        <p:txBody>
          <a:bodyPr vert="horz" lIns="91440" tIns="45720" rIns="91440" bIns="45720" rtlCol="0" anchor="ctr">
            <a:noAutofit/>
          </a:bodyPr>
          <a:lstStyle/>
          <a:p>
            <a:pPr algn="ctr">
              <a:lnSpc>
                <a:spcPct val="83000"/>
              </a:lnSpc>
            </a:pPr>
            <a:r>
              <a:rPr lang="en-US" sz="5400" b="1" cap="all" spc="-100" dirty="0">
                <a:solidFill>
                  <a:schemeClr val="bg1"/>
                </a:solidFill>
              </a:rPr>
              <a:t>Banning</a:t>
            </a:r>
            <a:br>
              <a:rPr lang="en-US" sz="5400" b="1" cap="all" spc="-100" dirty="0">
                <a:solidFill>
                  <a:schemeClr val="bg1"/>
                </a:solidFill>
              </a:rPr>
            </a:br>
            <a:r>
              <a:rPr lang="en-US" sz="5400" b="1" cap="all" spc="-100" dirty="0">
                <a:solidFill>
                  <a:schemeClr val="bg1"/>
                </a:solidFill>
              </a:rPr>
              <a:t>Ranch</a:t>
            </a:r>
          </a:p>
        </p:txBody>
      </p:sp>
      <p:sp>
        <p:nvSpPr>
          <p:cNvPr id="81" name="Rectangle 80">
            <a:extLst>
              <a:ext uri="{FF2B5EF4-FFF2-40B4-BE49-F238E27FC236}">
                <a16:creationId xmlns:a16="http://schemas.microsoft.com/office/drawing/2014/main" id="{C218BFBB-1118-606C-2213-6E4336E37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cxnSp>
        <p:nvCxnSpPr>
          <p:cNvPr id="82" name="Straight Connector 81">
            <a:extLst>
              <a:ext uri="{FF2B5EF4-FFF2-40B4-BE49-F238E27FC236}">
                <a16:creationId xmlns:a16="http://schemas.microsoft.com/office/drawing/2014/main" id="{9E777543-DA26-B503-BC72-FC550E9118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0EC8EBC-4DF3-A42A-CBB4-CE2FED3248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001CC4B-CB5C-1118-6543-DA69B0195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2" name="AutoShape 2">
            <a:extLst>
              <a:ext uri="{FF2B5EF4-FFF2-40B4-BE49-F238E27FC236}">
                <a16:creationId xmlns:a16="http://schemas.microsoft.com/office/drawing/2014/main" id="{DD12A032-1312-C22A-39FA-3B26B54E70B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28C6E26-D8B0-4828-6BD6-C0DE8CFA6229}"/>
              </a:ext>
            </a:extLst>
          </p:cNvPr>
          <p:cNvPicPr>
            <a:picLocks noChangeAspect="1"/>
          </p:cNvPicPr>
          <p:nvPr/>
        </p:nvPicPr>
        <p:blipFill>
          <a:blip r:embed="rId3"/>
          <a:srcRect t="5334" b="9453"/>
          <a:stretch>
            <a:fillRect/>
          </a:stretch>
        </p:blipFill>
        <p:spPr>
          <a:xfrm>
            <a:off x="5092890" y="2384"/>
            <a:ext cx="7099110" cy="6855616"/>
          </a:xfrm>
          <a:prstGeom prst="rect">
            <a:avLst/>
          </a:prstGeom>
        </p:spPr>
      </p:pic>
    </p:spTree>
    <p:extLst>
      <p:ext uri="{BB962C8B-B14F-4D97-AF65-F5344CB8AC3E}">
        <p14:creationId xmlns:p14="http://schemas.microsoft.com/office/powerpoint/2010/main" val="235649500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55313D-293A-CE96-4C7C-8D633D588F6F}"/>
              </a:ext>
            </a:extLst>
          </p:cNvPr>
          <p:cNvSpPr>
            <a:spLocks noGrp="1"/>
          </p:cNvSpPr>
          <p:nvPr>
            <p:ph idx="1"/>
          </p:nvPr>
        </p:nvSpPr>
        <p:spPr>
          <a:xfrm>
            <a:off x="472440" y="426720"/>
            <a:ext cx="11186160" cy="6431280"/>
          </a:xfrm>
        </p:spPr>
        <p:txBody>
          <a:bodyPr>
            <a:normAutofit/>
          </a:bodyPr>
          <a:lstStyle/>
          <a:p>
            <a:r>
              <a:rPr lang="en-US" sz="2800" b="1" dirty="0">
                <a:solidFill>
                  <a:srgbClr val="FF0000"/>
                </a:solidFill>
              </a:rPr>
              <a:t>The City owns and operates 14 oil wells that were drilled between 1953 and 1958. The well heads are located on two sites along West Coast Highway. </a:t>
            </a:r>
          </a:p>
          <a:p>
            <a:r>
              <a:rPr lang="en-US" sz="2800" b="1" dirty="0"/>
              <a:t>The </a:t>
            </a:r>
            <a:r>
              <a:rPr lang="en-US" sz="2800" b="1" dirty="0">
                <a:solidFill>
                  <a:srgbClr val="FF0000"/>
                </a:solidFill>
              </a:rPr>
              <a:t>wells are slant drilled under property within the City, into the area under the ocean which is called the Newport Offshore Oil Field.</a:t>
            </a:r>
          </a:p>
          <a:p>
            <a:r>
              <a:rPr lang="en-US" sz="2800" b="1" dirty="0"/>
              <a:t>Oil Production has declined since the 1980s (when the City acquired the wells) from approximately 60,000 barrels per year </a:t>
            </a:r>
            <a:r>
              <a:rPr lang="en-US" sz="2800" b="1" dirty="0">
                <a:solidFill>
                  <a:srgbClr val="FF0000"/>
                </a:solidFill>
              </a:rPr>
              <a:t>to 20,000 barrels in 2020. </a:t>
            </a:r>
          </a:p>
          <a:p>
            <a:r>
              <a:rPr lang="en-US" sz="2800" b="1" dirty="0">
                <a:solidFill>
                  <a:srgbClr val="FF0000"/>
                </a:solidFill>
              </a:rPr>
              <a:t>In recent years, the City has been averaging approximately $1.0 to $1.2 million in oil and gas revenue a year.</a:t>
            </a:r>
          </a:p>
          <a:p>
            <a:endParaRPr lang="en-US" sz="2400" b="1" dirty="0">
              <a:solidFill>
                <a:srgbClr val="FF0000"/>
              </a:solidFill>
            </a:endParaRPr>
          </a:p>
          <a:p>
            <a:endParaRPr lang="en-US" dirty="0"/>
          </a:p>
        </p:txBody>
      </p:sp>
    </p:spTree>
    <p:extLst>
      <p:ext uri="{BB962C8B-B14F-4D97-AF65-F5344CB8AC3E}">
        <p14:creationId xmlns:p14="http://schemas.microsoft.com/office/powerpoint/2010/main" val="21825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1CA9AA1-2AD8-2248-4A76-8F404A34BDCD}"/>
              </a:ext>
            </a:extLst>
          </p:cNvPr>
          <p:cNvPicPr>
            <a:picLocks noChangeAspect="1"/>
          </p:cNvPicPr>
          <p:nvPr/>
        </p:nvPicPr>
        <p:blipFill>
          <a:blip r:embed="rId3"/>
          <a:srcRect l="35919" t="20416" r="9091" b="23162"/>
          <a:stretch>
            <a:fillRect/>
          </a:stretch>
        </p:blipFill>
        <p:spPr>
          <a:xfrm>
            <a:off x="5776562" y="407588"/>
            <a:ext cx="6415437" cy="5675160"/>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17D83F-5BA3-F8C3-8406-C8C44F13963F}"/>
              </a:ext>
            </a:extLst>
          </p:cNvPr>
          <p:cNvSpPr>
            <a:spLocks noGrp="1"/>
          </p:cNvSpPr>
          <p:nvPr>
            <p:ph idx="1"/>
          </p:nvPr>
        </p:nvSpPr>
        <p:spPr>
          <a:xfrm>
            <a:off x="476794" y="559397"/>
            <a:ext cx="4899401" cy="6122253"/>
          </a:xfrm>
        </p:spPr>
        <p:txBody>
          <a:bodyPr>
            <a:normAutofit/>
          </a:bodyPr>
          <a:lstStyle/>
          <a:p>
            <a:pPr>
              <a:lnSpc>
                <a:spcPct val="100000"/>
              </a:lnSpc>
            </a:pPr>
            <a:r>
              <a:rPr lang="en-US" sz="1800" b="1" dirty="0">
                <a:solidFill>
                  <a:srgbClr val="FF0000"/>
                </a:solidFill>
              </a:rPr>
              <a:t>In California, tidelands (the areas between low and high tide) are held in public trust for the benefit of the people.</a:t>
            </a:r>
          </a:p>
          <a:p>
            <a:pPr marL="0" indent="0">
              <a:lnSpc>
                <a:spcPct val="100000"/>
              </a:lnSpc>
              <a:buNone/>
            </a:pPr>
            <a:endParaRPr lang="en-US" sz="1800" b="1" dirty="0">
              <a:solidFill>
                <a:srgbClr val="FF0000"/>
              </a:solidFill>
            </a:endParaRPr>
          </a:p>
          <a:p>
            <a:pPr>
              <a:lnSpc>
                <a:spcPct val="100000"/>
              </a:lnSpc>
            </a:pPr>
            <a:r>
              <a:rPr lang="en-US" sz="1800" b="1" dirty="0">
                <a:solidFill>
                  <a:srgbClr val="FF0000"/>
                </a:solidFill>
              </a:rPr>
              <a:t>Oil and gas revenue is deposited into the Tidelands Fund because the source of the oil is in the tidelands area. </a:t>
            </a:r>
          </a:p>
          <a:p>
            <a:pPr marL="0" indent="0">
              <a:lnSpc>
                <a:spcPct val="100000"/>
              </a:lnSpc>
              <a:buNone/>
            </a:pPr>
            <a:endParaRPr lang="en-US" sz="1800" b="1" dirty="0">
              <a:solidFill>
                <a:srgbClr val="FF0000"/>
              </a:solidFill>
            </a:endParaRPr>
          </a:p>
          <a:p>
            <a:pPr>
              <a:lnSpc>
                <a:spcPct val="100000"/>
              </a:lnSpc>
            </a:pPr>
            <a:r>
              <a:rPr lang="en-US" sz="1800" b="1" dirty="0"/>
              <a:t>The Tidelands Fund may be used only for eligible expenditures that support and maintain the tidelands, such as improvements to tidelands property </a:t>
            </a:r>
            <a:r>
              <a:rPr lang="en-US" sz="1800" b="1" dirty="0">
                <a:solidFill>
                  <a:srgbClr val="FF0000"/>
                </a:solidFill>
              </a:rPr>
              <a:t>including dredging Lower Newport Bay, lifeguards, beach cleaning, and development and maintenance of facilities like Marina Park. </a:t>
            </a:r>
            <a:endParaRPr lang="en-US" sz="1800" b="1" dirty="0"/>
          </a:p>
          <a:p>
            <a:pPr>
              <a:lnSpc>
                <a:spcPct val="100000"/>
              </a:lnSpc>
            </a:pPr>
            <a:endParaRPr lang="en-US" sz="1400" dirty="0"/>
          </a:p>
        </p:txBody>
      </p:sp>
    </p:spTree>
    <p:extLst>
      <p:ext uri="{BB962C8B-B14F-4D97-AF65-F5344CB8AC3E}">
        <p14:creationId xmlns:p14="http://schemas.microsoft.com/office/powerpoint/2010/main" val="407550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15B7A7-975D-4203-1905-756FE356C417}"/>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4493EE99-1D9F-65B7-9E35-A25DFD65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useBgFill="1">
        <p:nvSpPr>
          <p:cNvPr id="47" name="Rectangle 46">
            <a:extLst>
              <a:ext uri="{FF2B5EF4-FFF2-40B4-BE49-F238E27FC236}">
                <a16:creationId xmlns:a16="http://schemas.microsoft.com/office/drawing/2014/main" id="{193D82B7-B0BC-2E23-3891-18073A949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49" name="Rectangle 48">
            <a:extLst>
              <a:ext uri="{FF2B5EF4-FFF2-40B4-BE49-F238E27FC236}">
                <a16:creationId xmlns:a16="http://schemas.microsoft.com/office/drawing/2014/main" id="{60D20465-D26F-C710-AACB-6B1B2DE33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51" name="Rectangle 50">
            <a:extLst>
              <a:ext uri="{FF2B5EF4-FFF2-40B4-BE49-F238E27FC236}">
                <a16:creationId xmlns:a16="http://schemas.microsoft.com/office/drawing/2014/main" id="{3D741311-2524-C429-D81D-3A4CABCD0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grpSp>
        <p:nvGrpSpPr>
          <p:cNvPr id="53" name="Group 52">
            <a:extLst>
              <a:ext uri="{FF2B5EF4-FFF2-40B4-BE49-F238E27FC236}">
                <a16:creationId xmlns:a16="http://schemas.microsoft.com/office/drawing/2014/main" id="{41346C61-95F9-DA60-BEB6-B2AA4B18AC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4" name="Straight Connector 53">
              <a:extLst>
                <a:ext uri="{FF2B5EF4-FFF2-40B4-BE49-F238E27FC236}">
                  <a16:creationId xmlns:a16="http://schemas.microsoft.com/office/drawing/2014/main" id="{C798C21A-4D0E-0F89-03BF-BC250535C6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BC77C93-DA8C-95A2-95C9-72385E55A5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51ACE4-B0E1-355C-D3CB-FB0194DA15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3EDBAFEA-8D8B-DA7C-F761-990061F0A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60" name="Rectangle 59">
            <a:extLst>
              <a:ext uri="{FF2B5EF4-FFF2-40B4-BE49-F238E27FC236}">
                <a16:creationId xmlns:a16="http://schemas.microsoft.com/office/drawing/2014/main" id="{073153C6-3C0F-B063-B604-EE465342B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78" name="Rectangle 77">
            <a:extLst>
              <a:ext uri="{FF2B5EF4-FFF2-40B4-BE49-F238E27FC236}">
                <a16:creationId xmlns:a16="http://schemas.microsoft.com/office/drawing/2014/main" id="{79A05AB2-B129-04F5-0FBB-7343E4F6D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79" name="Rectangle 78">
            <a:extLst>
              <a:ext uri="{FF2B5EF4-FFF2-40B4-BE49-F238E27FC236}">
                <a16:creationId xmlns:a16="http://schemas.microsoft.com/office/drawing/2014/main" id="{ED1EC107-3C32-7951-E2E8-7056F82BC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80" name="Rectangle 79">
            <a:extLst>
              <a:ext uri="{FF2B5EF4-FFF2-40B4-BE49-F238E27FC236}">
                <a16:creationId xmlns:a16="http://schemas.microsoft.com/office/drawing/2014/main" id="{B5D412D7-4E67-7EBB-38E5-0E17F822D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4" name="Title 3">
            <a:extLst>
              <a:ext uri="{FF2B5EF4-FFF2-40B4-BE49-F238E27FC236}">
                <a16:creationId xmlns:a16="http://schemas.microsoft.com/office/drawing/2014/main" id="{673AD5CD-D46B-C032-2A45-4BCF9F5BD64D}"/>
              </a:ext>
            </a:extLst>
          </p:cNvPr>
          <p:cNvSpPr>
            <a:spLocks noGrp="1"/>
          </p:cNvSpPr>
          <p:nvPr>
            <p:ph type="title"/>
          </p:nvPr>
        </p:nvSpPr>
        <p:spPr>
          <a:xfrm>
            <a:off x="757326" y="1559768"/>
            <a:ext cx="3875442" cy="4505024"/>
          </a:xfrm>
        </p:spPr>
        <p:txBody>
          <a:bodyPr vert="horz" lIns="91440" tIns="45720" rIns="91440" bIns="45720" rtlCol="0" anchor="ctr">
            <a:noAutofit/>
          </a:bodyPr>
          <a:lstStyle/>
          <a:p>
            <a:pPr algn="ctr">
              <a:lnSpc>
                <a:spcPct val="83000"/>
              </a:lnSpc>
            </a:pPr>
            <a:r>
              <a:rPr lang="en-US" sz="4400" b="1" cap="all" spc="-100" dirty="0">
                <a:solidFill>
                  <a:schemeClr val="bg1"/>
                </a:solidFill>
              </a:rPr>
              <a:t>Evolution of Extraction: From Land to Offshore</a:t>
            </a:r>
          </a:p>
        </p:txBody>
      </p:sp>
      <p:sp>
        <p:nvSpPr>
          <p:cNvPr id="81" name="Rectangle 80">
            <a:extLst>
              <a:ext uri="{FF2B5EF4-FFF2-40B4-BE49-F238E27FC236}">
                <a16:creationId xmlns:a16="http://schemas.microsoft.com/office/drawing/2014/main" id="{49EC80DF-2E36-8986-06CB-C0809AA0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cxnSp>
        <p:nvCxnSpPr>
          <p:cNvPr id="82" name="Straight Connector 81">
            <a:extLst>
              <a:ext uri="{FF2B5EF4-FFF2-40B4-BE49-F238E27FC236}">
                <a16:creationId xmlns:a16="http://schemas.microsoft.com/office/drawing/2014/main" id="{5A5BFD77-D924-8596-3D9B-A1737F8357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F0A0DDD-A8EC-1B3C-F96D-6DBC41BFCC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9BBF230-2DCE-60E0-167E-AB84332C8E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447B03CF-A06C-3551-33F7-CE20DD5976EB}"/>
              </a:ext>
            </a:extLst>
          </p:cNvPr>
          <p:cNvPicPr>
            <a:picLocks noGrp="1" noChangeAspect="1"/>
          </p:cNvPicPr>
          <p:nvPr>
            <p:ph idx="1"/>
          </p:nvPr>
        </p:nvPicPr>
        <p:blipFill>
          <a:blip r:embed="rId3"/>
          <a:srcRect l="14324" r="14324"/>
          <a:stretch/>
        </p:blipFill>
        <p:spPr>
          <a:xfrm>
            <a:off x="4914327" y="113326"/>
            <a:ext cx="7213411" cy="6742289"/>
          </a:xfrm>
          <a:prstGeom prst="rect">
            <a:avLst/>
          </a:prstGeom>
        </p:spPr>
      </p:pic>
      <p:pic>
        <p:nvPicPr>
          <p:cNvPr id="2" name="Picture 1">
            <a:extLst>
              <a:ext uri="{FF2B5EF4-FFF2-40B4-BE49-F238E27FC236}">
                <a16:creationId xmlns:a16="http://schemas.microsoft.com/office/drawing/2014/main" id="{7B7E2103-8268-761D-00AA-E207D4A675AA}"/>
              </a:ext>
            </a:extLst>
          </p:cNvPr>
          <p:cNvPicPr>
            <a:picLocks noChangeAspect="1"/>
          </p:cNvPicPr>
          <p:nvPr/>
        </p:nvPicPr>
        <p:blipFill>
          <a:blip r:embed="rId4"/>
          <a:srcRect l="9763" r="9763"/>
          <a:stretch/>
        </p:blipFill>
        <p:spPr>
          <a:xfrm>
            <a:off x="4914327" y="-7295"/>
            <a:ext cx="7358579" cy="6858000"/>
          </a:xfrm>
          <a:prstGeom prst="rect">
            <a:avLst/>
          </a:prstGeom>
        </p:spPr>
      </p:pic>
      <p:pic>
        <p:nvPicPr>
          <p:cNvPr id="3" name="Picture 2">
            <a:extLst>
              <a:ext uri="{FF2B5EF4-FFF2-40B4-BE49-F238E27FC236}">
                <a16:creationId xmlns:a16="http://schemas.microsoft.com/office/drawing/2014/main" id="{7AE689BB-4467-6A5B-5B27-6A908392EBD5}"/>
              </a:ext>
            </a:extLst>
          </p:cNvPr>
          <p:cNvPicPr>
            <a:picLocks noChangeAspect="1"/>
          </p:cNvPicPr>
          <p:nvPr/>
        </p:nvPicPr>
        <p:blipFill>
          <a:blip r:embed="rId4"/>
          <a:stretch>
            <a:fillRect/>
          </a:stretch>
        </p:blipFill>
        <p:spPr>
          <a:xfrm>
            <a:off x="4864288" y="7295"/>
            <a:ext cx="7391973" cy="6843410"/>
          </a:xfrm>
          <a:prstGeom prst="rect">
            <a:avLst/>
          </a:prstGeom>
        </p:spPr>
      </p:pic>
    </p:spTree>
    <p:extLst>
      <p:ext uri="{BB962C8B-B14F-4D97-AF65-F5344CB8AC3E}">
        <p14:creationId xmlns:p14="http://schemas.microsoft.com/office/powerpoint/2010/main" val="38167104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3">
            <a:extLst>
              <a:ext uri="{FF2B5EF4-FFF2-40B4-BE49-F238E27FC236}">
                <a16:creationId xmlns:a16="http://schemas.microsoft.com/office/drawing/2014/main" id="{D9FF9E24-7776-630C-D3CB-FA837905FB12}"/>
              </a:ext>
            </a:extLst>
          </p:cNvPr>
          <p:cNvPicPr>
            <a:picLocks noChangeAspect="1"/>
          </p:cNvPicPr>
          <p:nvPr/>
        </p:nvPicPr>
        <p:blipFill>
          <a:blip r:embed="rId2"/>
          <a:srcRect l="2125" r="4660"/>
          <a:stretch>
            <a:fillRect/>
          </a:stretch>
        </p:blipFill>
        <p:spPr>
          <a:xfrm>
            <a:off x="20" y="10"/>
            <a:ext cx="6392647" cy="6857990"/>
          </a:xfrm>
          <a:prstGeom prst="rect">
            <a:avLst/>
          </a:prstGeom>
        </p:spPr>
      </p:pic>
      <p:sp>
        <p:nvSpPr>
          <p:cNvPr id="19" name="Rectangle 18">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06F58C-6976-BA21-C791-5DDF7206AC7E}"/>
              </a:ext>
            </a:extLst>
          </p:cNvPr>
          <p:cNvSpPr>
            <a:spLocks noGrp="1"/>
          </p:cNvSpPr>
          <p:nvPr>
            <p:ph idx="1"/>
          </p:nvPr>
        </p:nvSpPr>
        <p:spPr>
          <a:xfrm>
            <a:off x="7064082" y="537882"/>
            <a:ext cx="4472922" cy="5497158"/>
          </a:xfrm>
        </p:spPr>
        <p:txBody>
          <a:bodyPr>
            <a:noAutofit/>
          </a:bodyPr>
          <a:lstStyle/>
          <a:p>
            <a:r>
              <a:rPr lang="en-US" sz="1800" b="1" dirty="0">
                <a:solidFill>
                  <a:srgbClr val="FF0000"/>
                </a:solidFill>
              </a:rPr>
              <a:t>The Huntington Beach oil field and offshore platforms—illustrate how Southern California oil extraction has evolved from land-based wells to offshore directional drilling. </a:t>
            </a:r>
          </a:p>
          <a:p>
            <a:r>
              <a:rPr lang="en-US" sz="1800" b="1" dirty="0"/>
              <a:t>These offshore platforms </a:t>
            </a:r>
            <a:r>
              <a:rPr lang="en-US" sz="1800" b="1" dirty="0">
                <a:solidFill>
                  <a:srgbClr val="FF0000"/>
                </a:solidFill>
              </a:rPr>
              <a:t>are designed to reach beneath the seabed at angles and tap reservoirs beneath the ocean floor using advanced directional and cross-drilling techniques, allowing multiple wells to be drilled from a single structure. </a:t>
            </a:r>
            <a:r>
              <a:rPr lang="en-US" sz="1800" b="1" dirty="0"/>
              <a:t>.</a:t>
            </a:r>
          </a:p>
          <a:p>
            <a:r>
              <a:rPr lang="en-US" sz="1800" b="1" dirty="0"/>
              <a:t>This evolution in technology and approach explains why visible oil infrastructure decreased onshore even as extraction continued offshore. </a:t>
            </a:r>
            <a:endParaRPr lang="en-US" sz="1800" dirty="0"/>
          </a:p>
        </p:txBody>
      </p:sp>
    </p:spTree>
    <p:extLst>
      <p:ext uri="{BB962C8B-B14F-4D97-AF65-F5344CB8AC3E}">
        <p14:creationId xmlns:p14="http://schemas.microsoft.com/office/powerpoint/2010/main" val="195043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E7AA-0D25-BC07-3A5D-84941DE6518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E4770E4-8ABD-03BE-5E7B-B4FACCE3395A}"/>
              </a:ext>
            </a:extLst>
          </p:cNvPr>
          <p:cNvPicPr>
            <a:picLocks noGrp="1" noChangeAspect="1"/>
          </p:cNvPicPr>
          <p:nvPr>
            <p:ph idx="1"/>
          </p:nvPr>
        </p:nvPicPr>
        <p:blipFill>
          <a:blip r:embed="rId2"/>
          <a:srcRect t="8423" b="8092"/>
          <a:stretch>
            <a:fillRect/>
          </a:stretch>
        </p:blipFill>
        <p:spPr>
          <a:xfrm>
            <a:off x="-1" y="0"/>
            <a:ext cx="12192001" cy="6858000"/>
          </a:xfrm>
          <a:prstGeom prst="rect">
            <a:avLst/>
          </a:prstGeom>
        </p:spPr>
      </p:pic>
      <p:sp>
        <p:nvSpPr>
          <p:cNvPr id="5" name="TextBox 4">
            <a:extLst>
              <a:ext uri="{FF2B5EF4-FFF2-40B4-BE49-F238E27FC236}">
                <a16:creationId xmlns:a16="http://schemas.microsoft.com/office/drawing/2014/main" id="{5CF87CA7-B96F-840B-A67C-44A5268C2F2E}"/>
              </a:ext>
            </a:extLst>
          </p:cNvPr>
          <p:cNvSpPr txBox="1"/>
          <p:nvPr/>
        </p:nvSpPr>
        <p:spPr>
          <a:xfrm>
            <a:off x="1801858" y="481986"/>
            <a:ext cx="9692640" cy="1446550"/>
          </a:xfrm>
          <a:prstGeom prst="rect">
            <a:avLst/>
          </a:prstGeom>
          <a:noFill/>
        </p:spPr>
        <p:txBody>
          <a:bodyPr wrap="square" rtlCol="0">
            <a:spAutoFit/>
          </a:bodyPr>
          <a:lstStyle/>
          <a:p>
            <a:pPr algn="ctr"/>
            <a:r>
              <a:rPr lang="en-US" sz="4400" b="1" dirty="0">
                <a:solidFill>
                  <a:schemeClr val="bg1"/>
                </a:solidFill>
              </a:rPr>
              <a:t>Abandoned Oil &amp; Gas Wells – Newport Beach</a:t>
            </a:r>
          </a:p>
        </p:txBody>
      </p:sp>
      <p:sp>
        <p:nvSpPr>
          <p:cNvPr id="6" name="Rectangle 5">
            <a:extLst>
              <a:ext uri="{FF2B5EF4-FFF2-40B4-BE49-F238E27FC236}">
                <a16:creationId xmlns:a16="http://schemas.microsoft.com/office/drawing/2014/main" id="{52549E85-C722-ACBD-34FB-713CD051CD48}"/>
              </a:ext>
            </a:extLst>
          </p:cNvPr>
          <p:cNvSpPr/>
          <p:nvPr/>
        </p:nvSpPr>
        <p:spPr>
          <a:xfrm>
            <a:off x="8619308" y="4480560"/>
            <a:ext cx="3572692" cy="23774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2351E8-06B7-470C-8D78-A1BD899C2E4D}"/>
              </a:ext>
            </a:extLst>
          </p:cNvPr>
          <p:cNvSpPr txBox="1"/>
          <p:nvPr/>
        </p:nvSpPr>
        <p:spPr>
          <a:xfrm>
            <a:off x="8736874" y="4625541"/>
            <a:ext cx="3513907" cy="2031325"/>
          </a:xfrm>
          <a:prstGeom prst="rect">
            <a:avLst/>
          </a:prstGeom>
          <a:noFill/>
        </p:spPr>
        <p:txBody>
          <a:bodyPr wrap="square" rtlCol="0">
            <a:spAutoFit/>
          </a:bodyPr>
          <a:lstStyle/>
          <a:p>
            <a:r>
              <a:rPr lang="en-US" dirty="0">
                <a:solidFill>
                  <a:schemeClr val="bg1"/>
                </a:solidFill>
              </a:rPr>
              <a:t>KEY:</a:t>
            </a:r>
          </a:p>
          <a:p>
            <a:endParaRPr lang="en-US" dirty="0">
              <a:solidFill>
                <a:schemeClr val="bg1"/>
              </a:solidFill>
            </a:endParaRPr>
          </a:p>
          <a:p>
            <a:r>
              <a:rPr lang="en-US" b="1" dirty="0">
                <a:solidFill>
                  <a:schemeClr val="bg1"/>
                </a:solidFill>
              </a:rPr>
              <a:t>White:</a:t>
            </a:r>
            <a:r>
              <a:rPr lang="en-US" dirty="0">
                <a:solidFill>
                  <a:schemeClr val="bg1"/>
                </a:solidFill>
              </a:rPr>
              <a:t> Plugged oil &amp; gas wells</a:t>
            </a:r>
          </a:p>
          <a:p>
            <a:endParaRPr lang="en-US" dirty="0">
              <a:solidFill>
                <a:schemeClr val="bg1"/>
              </a:solidFill>
            </a:endParaRPr>
          </a:p>
          <a:p>
            <a:r>
              <a:rPr lang="en-US" b="1" dirty="0">
                <a:solidFill>
                  <a:srgbClr val="7030A0"/>
                </a:solidFill>
              </a:rPr>
              <a:t>Purple:</a:t>
            </a:r>
            <a:r>
              <a:rPr lang="en-US" dirty="0">
                <a:solidFill>
                  <a:schemeClr val="bg1"/>
                </a:solidFill>
              </a:rPr>
              <a:t>  Idle oil &amp; gas</a:t>
            </a:r>
          </a:p>
          <a:p>
            <a:endParaRPr lang="en-US" dirty="0">
              <a:solidFill>
                <a:schemeClr val="bg1"/>
              </a:solidFill>
            </a:endParaRPr>
          </a:p>
          <a:p>
            <a:r>
              <a:rPr lang="en-US" b="1" dirty="0">
                <a:solidFill>
                  <a:srgbClr val="00B050"/>
                </a:solidFill>
              </a:rPr>
              <a:t>Green: </a:t>
            </a:r>
            <a:r>
              <a:rPr lang="en-US" dirty="0">
                <a:solidFill>
                  <a:srgbClr val="00B050"/>
                </a:solidFill>
              </a:rPr>
              <a:t> </a:t>
            </a:r>
            <a:r>
              <a:rPr lang="en-US" dirty="0">
                <a:solidFill>
                  <a:schemeClr val="bg1"/>
                </a:solidFill>
              </a:rPr>
              <a:t>Active oil &amp; Gas</a:t>
            </a:r>
          </a:p>
        </p:txBody>
      </p:sp>
    </p:spTree>
    <p:extLst>
      <p:ext uri="{BB962C8B-B14F-4D97-AF65-F5344CB8AC3E}">
        <p14:creationId xmlns:p14="http://schemas.microsoft.com/office/powerpoint/2010/main" val="1178888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41B527-F710-654E-15B2-26546871861A}"/>
              </a:ext>
            </a:extLst>
          </p:cNvPr>
          <p:cNvPicPr>
            <a:picLocks noChangeAspect="1"/>
          </p:cNvPicPr>
          <p:nvPr/>
        </p:nvPicPr>
        <p:blipFill>
          <a:blip r:embed="rId3"/>
          <a:srcRect l="37618" t="10114" r="27894" b="3652"/>
          <a:stretch>
            <a:fillRect/>
          </a:stretch>
        </p:blipFill>
        <p:spPr>
          <a:xfrm>
            <a:off x="926400" y="0"/>
            <a:ext cx="5169600" cy="6791739"/>
          </a:xfrm>
          <a:prstGeom prst="rect">
            <a:avLst/>
          </a:prstGeom>
          <a:ln>
            <a:solidFill>
              <a:schemeClr val="tx1"/>
            </a:solidFill>
          </a:ln>
        </p:spPr>
      </p:pic>
      <p:sp>
        <p:nvSpPr>
          <p:cNvPr id="9" name="Rectangle 8">
            <a:extLst>
              <a:ext uri="{FF2B5EF4-FFF2-40B4-BE49-F238E27FC236}">
                <a16:creationId xmlns:a16="http://schemas.microsoft.com/office/drawing/2014/main" id="{A35681A5-D1D0-A094-D35A-50C87C39A22D}"/>
              </a:ext>
            </a:extLst>
          </p:cNvPr>
          <p:cNvSpPr/>
          <p:nvPr/>
        </p:nvSpPr>
        <p:spPr>
          <a:xfrm>
            <a:off x="1138732" y="3671485"/>
            <a:ext cx="3024000" cy="216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a:extLst>
              <a:ext uri="{FF2B5EF4-FFF2-40B4-BE49-F238E27FC236}">
                <a16:creationId xmlns:a16="http://schemas.microsoft.com/office/drawing/2014/main" id="{45E3E216-EB51-52AC-70FA-ACE0FEAA4FA8}"/>
              </a:ext>
            </a:extLst>
          </p:cNvPr>
          <p:cNvPicPr>
            <a:picLocks noGrp="1" noChangeAspect="1"/>
          </p:cNvPicPr>
          <p:nvPr>
            <p:ph idx="1"/>
          </p:nvPr>
        </p:nvPicPr>
        <p:blipFill>
          <a:blip r:embed="rId4"/>
          <a:srcRect l="37371" t="9442" r="27414" b="8730"/>
          <a:stretch>
            <a:fillRect/>
          </a:stretch>
        </p:blipFill>
        <p:spPr>
          <a:xfrm>
            <a:off x="6220097" y="0"/>
            <a:ext cx="5196307" cy="6791739"/>
          </a:xfrm>
          <a:prstGeom prst="rect">
            <a:avLst/>
          </a:prstGeom>
          <a:ln>
            <a:solidFill>
              <a:schemeClr val="tx1"/>
            </a:solidFill>
          </a:ln>
        </p:spPr>
      </p:pic>
      <p:sp>
        <p:nvSpPr>
          <p:cNvPr id="18" name="Rectangle 17">
            <a:extLst>
              <a:ext uri="{FF2B5EF4-FFF2-40B4-BE49-F238E27FC236}">
                <a16:creationId xmlns:a16="http://schemas.microsoft.com/office/drawing/2014/main" id="{F180739B-5C48-E216-FAB0-F2A8FA18AA64}"/>
              </a:ext>
            </a:extLst>
          </p:cNvPr>
          <p:cNvSpPr/>
          <p:nvPr/>
        </p:nvSpPr>
        <p:spPr>
          <a:xfrm>
            <a:off x="6315891" y="757647"/>
            <a:ext cx="5100513" cy="8686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889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4061-AB07-2F73-87D3-A284897FCCA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282F1CA-7D51-295D-4287-F6F2B584AC85}"/>
              </a:ext>
            </a:extLst>
          </p:cNvPr>
          <p:cNvPicPr>
            <a:picLocks noGrp="1" noChangeAspect="1"/>
          </p:cNvPicPr>
          <p:nvPr>
            <p:ph idx="1"/>
          </p:nvPr>
        </p:nvPicPr>
        <p:blipFill>
          <a:blip r:embed="rId2"/>
          <a:srcRect l="37756" t="13787" r="26548"/>
          <a:stretch>
            <a:fillRect/>
          </a:stretch>
        </p:blipFill>
        <p:spPr>
          <a:xfrm>
            <a:off x="992330" y="-1"/>
            <a:ext cx="5230389" cy="6858001"/>
          </a:xfrm>
          <a:prstGeom prst="rect">
            <a:avLst/>
          </a:prstGeom>
          <a:ln>
            <a:solidFill>
              <a:schemeClr val="tx1"/>
            </a:solidFill>
          </a:ln>
        </p:spPr>
      </p:pic>
      <p:sp>
        <p:nvSpPr>
          <p:cNvPr id="6" name="Rectangle 5">
            <a:extLst>
              <a:ext uri="{FF2B5EF4-FFF2-40B4-BE49-F238E27FC236}">
                <a16:creationId xmlns:a16="http://schemas.microsoft.com/office/drawing/2014/main" id="{0DE4FA4E-59A6-8A01-7DF1-97F254F002E0}"/>
              </a:ext>
            </a:extLst>
          </p:cNvPr>
          <p:cNvSpPr/>
          <p:nvPr/>
        </p:nvSpPr>
        <p:spPr>
          <a:xfrm>
            <a:off x="1014549" y="4643846"/>
            <a:ext cx="5081451" cy="17438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E6D5F90-2C01-6FD2-1649-072C2F2372B8}"/>
              </a:ext>
            </a:extLst>
          </p:cNvPr>
          <p:cNvPicPr>
            <a:picLocks noChangeAspect="1"/>
          </p:cNvPicPr>
          <p:nvPr/>
        </p:nvPicPr>
        <p:blipFill>
          <a:blip r:embed="rId3"/>
          <a:srcRect l="37339" t="9409" r="26500" b="4286"/>
          <a:stretch>
            <a:fillRect/>
          </a:stretch>
        </p:blipFill>
        <p:spPr>
          <a:xfrm>
            <a:off x="6394269" y="0"/>
            <a:ext cx="4996542" cy="6858000"/>
          </a:xfrm>
          <a:prstGeom prst="rect">
            <a:avLst/>
          </a:prstGeom>
          <a:ln>
            <a:solidFill>
              <a:schemeClr val="tx1"/>
            </a:solidFill>
          </a:ln>
        </p:spPr>
      </p:pic>
      <p:sp>
        <p:nvSpPr>
          <p:cNvPr id="9" name="Rectangle 8">
            <a:extLst>
              <a:ext uri="{FF2B5EF4-FFF2-40B4-BE49-F238E27FC236}">
                <a16:creationId xmlns:a16="http://schemas.microsoft.com/office/drawing/2014/main" id="{FF812D75-DF62-631B-E964-975B8C6C799C}"/>
              </a:ext>
            </a:extLst>
          </p:cNvPr>
          <p:cNvSpPr/>
          <p:nvPr/>
        </p:nvSpPr>
        <p:spPr>
          <a:xfrm>
            <a:off x="6531428" y="4114800"/>
            <a:ext cx="3807823" cy="1567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462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8A42C4-0E46-34B1-740A-B7184E9513CE}"/>
              </a:ext>
            </a:extLst>
          </p:cNvPr>
          <p:cNvPicPr>
            <a:picLocks noGrp="1" noChangeAspect="1"/>
          </p:cNvPicPr>
          <p:nvPr>
            <p:ph idx="1"/>
          </p:nvPr>
        </p:nvPicPr>
        <p:blipFill>
          <a:blip r:embed="rId2"/>
          <a:srcRect l="37322" t="10072" r="26474" b="3333"/>
          <a:stretch>
            <a:fillRect/>
          </a:stretch>
        </p:blipFill>
        <p:spPr>
          <a:xfrm>
            <a:off x="3385594" y="0"/>
            <a:ext cx="5155200" cy="6858000"/>
          </a:xfrm>
          <a:prstGeom prst="rect">
            <a:avLst/>
          </a:prstGeom>
          <a:ln>
            <a:solidFill>
              <a:schemeClr val="tx1"/>
            </a:solidFill>
          </a:ln>
        </p:spPr>
      </p:pic>
      <p:sp>
        <p:nvSpPr>
          <p:cNvPr id="6" name="Rectangle 5">
            <a:extLst>
              <a:ext uri="{FF2B5EF4-FFF2-40B4-BE49-F238E27FC236}">
                <a16:creationId xmlns:a16="http://schemas.microsoft.com/office/drawing/2014/main" id="{8BDCBD0E-E07F-E1D6-63FA-2594184991D0}"/>
              </a:ext>
            </a:extLst>
          </p:cNvPr>
          <p:cNvSpPr/>
          <p:nvPr/>
        </p:nvSpPr>
        <p:spPr>
          <a:xfrm>
            <a:off x="3474720" y="2233749"/>
            <a:ext cx="4976949" cy="9862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516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7D322F-3700-6B8D-EE4A-0D2FDBCFBFBD}"/>
              </a:ext>
            </a:extLst>
          </p:cNvPr>
          <p:cNvPicPr>
            <a:picLocks noGrp="1" noChangeAspect="1"/>
          </p:cNvPicPr>
          <p:nvPr>
            <p:ph idx="1"/>
          </p:nvPr>
        </p:nvPicPr>
        <p:blipFill>
          <a:blip r:embed="rId2"/>
          <a:srcRect l="5968" t="9412" r="5297"/>
          <a:stretch>
            <a:fillRect/>
          </a:stretch>
        </p:blipFill>
        <p:spPr>
          <a:xfrm>
            <a:off x="2495949" y="251460"/>
            <a:ext cx="7200102" cy="6355080"/>
          </a:xfrm>
          <a:prstGeom prst="rect">
            <a:avLst/>
          </a:prstGeom>
        </p:spPr>
      </p:pic>
    </p:spTree>
    <p:extLst>
      <p:ext uri="{BB962C8B-B14F-4D97-AF65-F5344CB8AC3E}">
        <p14:creationId xmlns:p14="http://schemas.microsoft.com/office/powerpoint/2010/main" val="1103766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CD4E-090B-ADAF-F54F-9ED77F9F469D}"/>
              </a:ext>
            </a:extLst>
          </p:cNvPr>
          <p:cNvSpPr>
            <a:spLocks noGrp="1"/>
          </p:cNvSpPr>
          <p:nvPr>
            <p:ph type="title"/>
          </p:nvPr>
        </p:nvSpPr>
        <p:spPr>
          <a:xfrm>
            <a:off x="1066800" y="-1884475"/>
            <a:ext cx="10058400" cy="1371600"/>
          </a:xfrm>
        </p:spPr>
        <p:txBody>
          <a:bodyPr/>
          <a:lstStyle/>
          <a:p>
            <a:endParaRPr lang="en-US" dirty="0"/>
          </a:p>
        </p:txBody>
      </p:sp>
      <p:sp>
        <p:nvSpPr>
          <p:cNvPr id="3" name="Content Placeholder 2">
            <a:extLst>
              <a:ext uri="{FF2B5EF4-FFF2-40B4-BE49-F238E27FC236}">
                <a16:creationId xmlns:a16="http://schemas.microsoft.com/office/drawing/2014/main" id="{06F5CFC4-BBF0-F19A-08FF-5798948933FA}"/>
              </a:ext>
            </a:extLst>
          </p:cNvPr>
          <p:cNvSpPr>
            <a:spLocks noGrp="1"/>
          </p:cNvSpPr>
          <p:nvPr>
            <p:ph idx="1"/>
          </p:nvPr>
        </p:nvSpPr>
        <p:spPr>
          <a:xfrm>
            <a:off x="421105" y="409074"/>
            <a:ext cx="11321715" cy="6316579"/>
          </a:xfrm>
        </p:spPr>
        <p:txBody>
          <a:bodyPr>
            <a:normAutofit/>
          </a:bodyPr>
          <a:lstStyle/>
          <a:p>
            <a:pPr marL="0" indent="0">
              <a:buNone/>
            </a:pPr>
            <a:r>
              <a:rPr lang="en-US" sz="2000" b="1" dirty="0">
                <a:latin typeface="Arial" panose="020B0604020202020204" pitchFamily="34" charset="0"/>
                <a:cs typeface="Arial" panose="020B0604020202020204" pitchFamily="34" charset="0"/>
              </a:rPr>
              <a:t>To understand oil in Newport Beach, you first have to understand the land itself.</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Much of what we now consider Newport Beach—Balboa Peninsula, Lido Island, Balboa Island and all of Newport Bay—did not originally exist as firm, buildable ground. These areas began as low-lying marshes, tidal flats, and swampy wetlands, that was primarily shaped by tides. </a:t>
            </a:r>
          </a:p>
          <a:p>
            <a:r>
              <a:rPr lang="en-US" sz="2000" b="1" dirty="0">
                <a:latin typeface="Arial" panose="020B0604020202020204" pitchFamily="34" charset="0"/>
                <a:cs typeface="Arial" panose="020B0604020202020204" pitchFamily="34" charset="0"/>
              </a:rPr>
              <a:t>Early Newport was a working landscape:</a:t>
            </a:r>
          </a:p>
          <a:p>
            <a:pPr marL="0" indent="0">
              <a:buNone/>
            </a:pPr>
            <a:r>
              <a:rPr lang="en-US" sz="2000" b="1" dirty="0">
                <a:latin typeface="Arial" panose="020B0604020202020204" pitchFamily="34" charset="0"/>
                <a:cs typeface="Arial" panose="020B0604020202020204" pitchFamily="34" charset="0"/>
              </a:rPr>
              <a:t>	• Mudflats at low tide</a:t>
            </a:r>
          </a:p>
          <a:p>
            <a:pPr marL="0" indent="0">
              <a:buNone/>
            </a:pPr>
            <a:r>
              <a:rPr lang="en-US" sz="2000" b="1" dirty="0">
                <a:latin typeface="Arial" panose="020B0604020202020204" pitchFamily="34" charset="0"/>
                <a:cs typeface="Arial" panose="020B0604020202020204" pitchFamily="34" charset="0"/>
              </a:rPr>
              <a:t>	• Shallow channels</a:t>
            </a:r>
          </a:p>
          <a:p>
            <a:pPr marL="0" indent="0">
              <a:buNone/>
            </a:pPr>
            <a:r>
              <a:rPr lang="en-US" sz="2000" b="1" dirty="0">
                <a:latin typeface="Arial" panose="020B0604020202020204" pitchFamily="34" charset="0"/>
                <a:cs typeface="Arial" panose="020B0604020202020204" pitchFamily="34" charset="0"/>
              </a:rPr>
              <a:t>	• Seasonal flooding</a:t>
            </a:r>
          </a:p>
          <a:p>
            <a:pPr marL="0" indent="0">
              <a:buNone/>
            </a:pPr>
            <a:r>
              <a:rPr lang="en-US" sz="2000" b="1" dirty="0">
                <a:latin typeface="Arial" panose="020B0604020202020204" pitchFamily="34" charset="0"/>
                <a:cs typeface="Arial" panose="020B0604020202020204" pitchFamily="34" charset="0"/>
              </a:rPr>
              <a:t>	• Soft, unstable ground</a:t>
            </a:r>
          </a:p>
          <a:p>
            <a:r>
              <a:rPr lang="en-US" sz="2000" b="1" dirty="0">
                <a:solidFill>
                  <a:srgbClr val="FF0000"/>
                </a:solidFill>
                <a:latin typeface="Arial" panose="020B0604020202020204" pitchFamily="34" charset="0"/>
                <a:cs typeface="Arial" panose="020B0604020202020204" pitchFamily="34" charset="0"/>
              </a:rPr>
              <a:t>Newport Beach did not become what it is today by accident. It was shaped—physically, economically, and culturally—by layers of history that include wetlands, dredging, speculative drilling, forgotten wells, and eventually, residential development.</a:t>
            </a:r>
          </a:p>
          <a:p>
            <a:r>
              <a:rPr lang="en-US" sz="2000" b="1" dirty="0">
                <a:solidFill>
                  <a:srgbClr val="FF0000"/>
                </a:solidFill>
                <a:latin typeface="Arial" panose="020B0604020202020204" pitchFamily="34" charset="0"/>
                <a:cs typeface="Arial" panose="020B0604020202020204" pitchFamily="34" charset="0"/>
              </a:rPr>
              <a:t>Oil is part of that history.</a:t>
            </a:r>
          </a:p>
          <a:p>
            <a:endParaRPr lang="en-US" sz="2000" b="1" dirty="0">
              <a:solidFill>
                <a:srgbClr val="FF00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5327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30E84CE-C5DA-12A4-70F5-1841E9117758}"/>
              </a:ext>
            </a:extLst>
          </p:cNvPr>
          <p:cNvPicPr>
            <a:picLocks noGrp="1" noChangeAspect="1"/>
          </p:cNvPicPr>
          <p:nvPr>
            <p:ph idx="1"/>
          </p:nvPr>
        </p:nvPicPr>
        <p:blipFill>
          <a:blip r:embed="rId2"/>
          <a:srcRect l="13678" r="3802"/>
          <a:stretch>
            <a:fillRect/>
          </a:stretch>
        </p:blipFill>
        <p:spPr>
          <a:xfrm>
            <a:off x="4646383" y="10"/>
            <a:ext cx="7545616" cy="6857990"/>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8DDE2ED0-E424-DB11-A922-ACFAA80B122B}"/>
              </a:ext>
            </a:extLst>
          </p:cNvPr>
          <p:cNvSpPr>
            <a:spLocks noGrp="1"/>
          </p:cNvSpPr>
          <p:nvPr>
            <p:ph type="title"/>
          </p:nvPr>
        </p:nvSpPr>
        <p:spPr>
          <a:xfrm>
            <a:off x="0" y="1340361"/>
            <a:ext cx="4662210" cy="4977312"/>
          </a:xfrm>
        </p:spPr>
        <p:txBody>
          <a:bodyPr vert="horz" lIns="91440" tIns="45720" rIns="91440" bIns="45720" rtlCol="0" anchor="ctr">
            <a:noAutofit/>
          </a:bodyPr>
          <a:lstStyle/>
          <a:p>
            <a:pPr algn="ctr">
              <a:lnSpc>
                <a:spcPct val="83000"/>
              </a:lnSpc>
            </a:pPr>
            <a:r>
              <a:rPr lang="en-US" sz="4800" b="1" cap="all" spc="-100" dirty="0">
                <a:solidFill>
                  <a:schemeClr val="tx1"/>
                </a:solidFill>
              </a:rPr>
              <a:t>Why Wildcatters Were Drawn Here</a:t>
            </a:r>
            <a:br>
              <a:rPr lang="en-US" sz="4800" b="1" cap="all" spc="-100" dirty="0">
                <a:solidFill>
                  <a:schemeClr val="tx1"/>
                </a:solidFill>
              </a:rPr>
            </a:br>
            <a:endParaRPr lang="en-US" sz="4800" b="1" cap="all" spc="-100" dirty="0">
              <a:solidFill>
                <a:schemeClr val="tx1"/>
              </a:solidFill>
            </a:endParaRPr>
          </a:p>
        </p:txBody>
      </p:sp>
    </p:spTree>
    <p:extLst>
      <p:ext uri="{BB962C8B-B14F-4D97-AF65-F5344CB8AC3E}">
        <p14:creationId xmlns:p14="http://schemas.microsoft.com/office/powerpoint/2010/main" val="41652607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725E3E-7717-D270-649E-626EA273F711}"/>
              </a:ext>
            </a:extLst>
          </p:cNvPr>
          <p:cNvSpPr>
            <a:spLocks noGrp="1"/>
          </p:cNvSpPr>
          <p:nvPr>
            <p:ph idx="1"/>
          </p:nvPr>
        </p:nvSpPr>
        <p:spPr>
          <a:xfrm>
            <a:off x="565484" y="493294"/>
            <a:ext cx="11201400" cy="7088606"/>
          </a:xfrm>
        </p:spPr>
        <p:txBody>
          <a:bodyPr/>
          <a:lstStyle/>
          <a:p>
            <a:r>
              <a:rPr lang="en-US" sz="3600" b="1" dirty="0"/>
              <a:t>In the early 1900s, Southern California was gripped by oil fever. </a:t>
            </a:r>
            <a:r>
              <a:rPr lang="en-US" sz="3600" b="1" dirty="0">
                <a:solidFill>
                  <a:srgbClr val="FF0000"/>
                </a:solidFill>
              </a:rPr>
              <a:t>Discoveries in Los Angeles, Signal Hill, and Huntington Beach created a belief that oil followed predictable underground structures—particularly faults.</a:t>
            </a:r>
          </a:p>
          <a:p>
            <a:endParaRPr lang="en-US" sz="3600" b="1" dirty="0">
              <a:solidFill>
                <a:srgbClr val="FF0000"/>
              </a:solidFill>
            </a:endParaRPr>
          </a:p>
          <a:p>
            <a:r>
              <a:rPr lang="en-US" sz="3600" b="1" dirty="0"/>
              <a:t>One of the most important was the </a:t>
            </a:r>
            <a:r>
              <a:rPr lang="en-US" sz="3600" b="1" dirty="0">
                <a:solidFill>
                  <a:srgbClr val="FF0000"/>
                </a:solidFill>
              </a:rPr>
              <a:t>Newport–Inglewood Fault, which runs directly through coastal Orange County.</a:t>
            </a:r>
          </a:p>
          <a:p>
            <a:endParaRPr lang="en-US" dirty="0"/>
          </a:p>
        </p:txBody>
      </p:sp>
    </p:spTree>
    <p:extLst>
      <p:ext uri="{BB962C8B-B14F-4D97-AF65-F5344CB8AC3E}">
        <p14:creationId xmlns:p14="http://schemas.microsoft.com/office/powerpoint/2010/main" val="125175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3" name="Rectangle 12">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4" name="Content Placeholder 3">
            <a:extLst>
              <a:ext uri="{FF2B5EF4-FFF2-40B4-BE49-F238E27FC236}">
                <a16:creationId xmlns:a16="http://schemas.microsoft.com/office/drawing/2014/main" id="{501215C5-4260-A90E-B08B-59CAAE67D961}"/>
              </a:ext>
            </a:extLst>
          </p:cNvPr>
          <p:cNvPicPr>
            <a:picLocks noGrp="1" noChangeAspect="1"/>
          </p:cNvPicPr>
          <p:nvPr>
            <p:ph idx="1"/>
          </p:nvPr>
        </p:nvPicPr>
        <p:blipFill>
          <a:blip r:embed="rId2"/>
          <a:srcRect t="12665" b="1128"/>
          <a:stretch>
            <a:fillRect/>
          </a:stretch>
        </p:blipFill>
        <p:spPr>
          <a:xfrm>
            <a:off x="20" y="10"/>
            <a:ext cx="12191980" cy="6857990"/>
          </a:xfrm>
          <a:prstGeom prst="rect">
            <a:avLst/>
          </a:prstGeom>
        </p:spPr>
      </p:pic>
    </p:spTree>
    <p:extLst>
      <p:ext uri="{BB962C8B-B14F-4D97-AF65-F5344CB8AC3E}">
        <p14:creationId xmlns:p14="http://schemas.microsoft.com/office/powerpoint/2010/main" val="976950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97E90B-434E-D0B4-232A-B6B9BB1F03A5}"/>
              </a:ext>
            </a:extLst>
          </p:cNvPr>
          <p:cNvSpPr>
            <a:spLocks noGrp="1"/>
          </p:cNvSpPr>
          <p:nvPr>
            <p:ph idx="1"/>
          </p:nvPr>
        </p:nvSpPr>
        <p:spPr>
          <a:xfrm>
            <a:off x="577516" y="577517"/>
            <a:ext cx="11201400" cy="5943600"/>
          </a:xfrm>
        </p:spPr>
        <p:txBody>
          <a:bodyPr>
            <a:normAutofit fontScale="77500" lnSpcReduction="20000"/>
          </a:bodyPr>
          <a:lstStyle/>
          <a:p>
            <a:r>
              <a:rPr lang="en-US" sz="3200" b="1" dirty="0">
                <a:solidFill>
                  <a:srgbClr val="FF0000"/>
                </a:solidFill>
              </a:rPr>
              <a:t>Wildcatters—independent, often speculative drillers—followed that fault line south. </a:t>
            </a:r>
          </a:p>
          <a:p>
            <a:r>
              <a:rPr lang="en-US" sz="3200" b="1" dirty="0">
                <a:solidFill>
                  <a:srgbClr val="FF0000"/>
                </a:solidFill>
              </a:rPr>
              <a:t>Where a fault bends, oil tends to pool.</a:t>
            </a:r>
          </a:p>
          <a:p>
            <a:r>
              <a:rPr lang="en-US" sz="3200" b="1" dirty="0">
                <a:solidFill>
                  <a:srgbClr val="FF0000"/>
                </a:solidFill>
              </a:rPr>
              <a:t>The Newport-Inglewood fault runs through Los Angeles and Orange County bends offshore near Newport Beach </a:t>
            </a:r>
            <a:r>
              <a:rPr lang="en-US" sz="3200" b="1" dirty="0"/>
              <a:t>and continues beneath the ocean and then re-emerges near La Jolla as the Rose Canyon Fault.</a:t>
            </a:r>
          </a:p>
          <a:p>
            <a:r>
              <a:rPr lang="en-US" sz="3200" b="1" dirty="0"/>
              <a:t>At the time, much of West Newport and Newport Heights was:</a:t>
            </a:r>
          </a:p>
          <a:p>
            <a:pPr marL="0" indent="0">
              <a:buNone/>
            </a:pPr>
            <a:r>
              <a:rPr lang="en-US" sz="3200" b="1" dirty="0"/>
              <a:t>	• Open land</a:t>
            </a:r>
          </a:p>
          <a:p>
            <a:pPr marL="0" indent="0">
              <a:buNone/>
            </a:pPr>
            <a:r>
              <a:rPr lang="en-US" sz="3200" b="1" dirty="0"/>
              <a:t>	• Lightly developed</a:t>
            </a:r>
          </a:p>
          <a:p>
            <a:pPr marL="0" indent="0">
              <a:buNone/>
            </a:pPr>
            <a:r>
              <a:rPr lang="en-US" sz="3200" b="1" dirty="0"/>
              <a:t>	• Inexpensive</a:t>
            </a:r>
          </a:p>
          <a:p>
            <a:pPr marL="0" indent="0">
              <a:buNone/>
            </a:pPr>
            <a:r>
              <a:rPr lang="en-US" sz="3200" b="1" dirty="0"/>
              <a:t>	• Close to known oil fields</a:t>
            </a:r>
          </a:p>
          <a:p>
            <a:r>
              <a:rPr lang="en-US" sz="3200" b="1" dirty="0"/>
              <a:t>For a </a:t>
            </a:r>
            <a:r>
              <a:rPr lang="en-US" sz="3200" b="1" dirty="0">
                <a:solidFill>
                  <a:srgbClr val="FF0000"/>
                </a:solidFill>
              </a:rPr>
              <a:t>wildcatter, it was a logical place to drill</a:t>
            </a:r>
            <a:r>
              <a:rPr lang="en-US" sz="3200" b="1" dirty="0"/>
              <a:t>.</a:t>
            </a:r>
          </a:p>
          <a:p>
            <a:r>
              <a:rPr lang="en-US" sz="3200" b="1" dirty="0">
                <a:solidFill>
                  <a:srgbClr val="FF0000"/>
                </a:solidFill>
              </a:rPr>
              <a:t>Drilling began as early as 1906 </a:t>
            </a:r>
            <a:r>
              <a:rPr lang="en-US" sz="3200" b="1" dirty="0"/>
              <a:t>according to the Costa Mesa Historical Society.</a:t>
            </a:r>
          </a:p>
          <a:p>
            <a:endParaRPr lang="en-US" dirty="0"/>
          </a:p>
        </p:txBody>
      </p:sp>
    </p:spTree>
    <p:extLst>
      <p:ext uri="{BB962C8B-B14F-4D97-AF65-F5344CB8AC3E}">
        <p14:creationId xmlns:p14="http://schemas.microsoft.com/office/powerpoint/2010/main" val="8936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2" name="Rectangle 13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4" name="Rectangle 13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36" name="Rectangle 13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38" name="Group 13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39" name="Straight Connector 13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7" name="Rectangle 14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51" name="Rectangle 15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txBody>
          <a:bodyPr/>
          <a:lstStyle/>
          <a:p>
            <a:endParaRPr lang="en-US"/>
          </a:p>
        </p:txBody>
      </p:sp>
      <p:sp>
        <p:nvSpPr>
          <p:cNvPr id="4" name="Title 3">
            <a:extLst>
              <a:ext uri="{FF2B5EF4-FFF2-40B4-BE49-F238E27FC236}">
                <a16:creationId xmlns:a16="http://schemas.microsoft.com/office/drawing/2014/main" id="{BF9348E5-AC3F-669B-0A78-8D365BF39856}"/>
              </a:ext>
            </a:extLst>
          </p:cNvPr>
          <p:cNvSpPr>
            <a:spLocks noGrp="1"/>
          </p:cNvSpPr>
          <p:nvPr>
            <p:ph type="title"/>
          </p:nvPr>
        </p:nvSpPr>
        <p:spPr>
          <a:xfrm>
            <a:off x="683005" y="1559768"/>
            <a:ext cx="4078514" cy="4813397"/>
          </a:xfrm>
        </p:spPr>
        <p:txBody>
          <a:bodyPr vert="horz" lIns="91440" tIns="45720" rIns="91440" bIns="45720" rtlCol="0" anchor="ctr">
            <a:noAutofit/>
          </a:bodyPr>
          <a:lstStyle/>
          <a:p>
            <a:r>
              <a:rPr lang="en-US" sz="3600" b="1" dirty="0">
                <a:solidFill>
                  <a:schemeClr val="bg1"/>
                </a:solidFill>
              </a:rPr>
              <a:t>The Nature of Newport’s Oil:</a:t>
            </a:r>
            <a:br>
              <a:rPr lang="en-US" sz="3600" b="1" dirty="0">
                <a:solidFill>
                  <a:schemeClr val="bg1"/>
                </a:solidFill>
              </a:rPr>
            </a:br>
            <a:br>
              <a:rPr lang="en-US" sz="3600" b="1" dirty="0">
                <a:solidFill>
                  <a:schemeClr val="bg1"/>
                </a:solidFill>
              </a:rPr>
            </a:br>
            <a:r>
              <a:rPr lang="en-US" sz="3600" b="1" dirty="0">
                <a:solidFill>
                  <a:schemeClr val="bg1"/>
                </a:solidFill>
              </a:rPr>
              <a:t>Promising, But Problematic</a:t>
            </a:r>
            <a:br>
              <a:rPr lang="en-US" sz="3600" b="1" dirty="0">
                <a:solidFill>
                  <a:schemeClr val="bg1"/>
                </a:solidFill>
              </a:rPr>
            </a:br>
            <a:endParaRPr lang="en-US" sz="3600" b="1" dirty="0">
              <a:solidFill>
                <a:schemeClr val="bg1"/>
              </a:solidFill>
            </a:endParaRPr>
          </a:p>
        </p:txBody>
      </p:sp>
      <p:sp>
        <p:nvSpPr>
          <p:cNvPr id="153" name="Rectangle 15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5" name="Straight Connector 15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F6F1796-583C-4803-E653-B11F931D3EDD}"/>
              </a:ext>
            </a:extLst>
          </p:cNvPr>
          <p:cNvPicPr>
            <a:picLocks noChangeAspect="1"/>
          </p:cNvPicPr>
          <p:nvPr/>
        </p:nvPicPr>
        <p:blipFill>
          <a:blip r:embed="rId3"/>
          <a:srcRect l="8740" r="8740"/>
          <a:stretch>
            <a:fillRect/>
          </a:stretch>
        </p:blipFill>
        <p:spPr>
          <a:xfrm>
            <a:off x="5386382" y="645106"/>
            <a:ext cx="6122613" cy="5564663"/>
          </a:xfrm>
          <a:prstGeom prst="rect">
            <a:avLst/>
          </a:prstGeom>
        </p:spPr>
      </p:pic>
    </p:spTree>
    <p:extLst>
      <p:ext uri="{BB962C8B-B14F-4D97-AF65-F5344CB8AC3E}">
        <p14:creationId xmlns:p14="http://schemas.microsoft.com/office/powerpoint/2010/main" val="80483232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95000"/>
              </a:schemeClr>
              <a:schemeClr val="bg1">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5C8B7C-95F2-0F9C-4D7E-3098418374FF}"/>
              </a:ext>
            </a:extLst>
          </p:cNvPr>
          <p:cNvSpPr>
            <a:spLocks noGrp="1"/>
          </p:cNvSpPr>
          <p:nvPr>
            <p:ph idx="1"/>
          </p:nvPr>
        </p:nvSpPr>
        <p:spPr>
          <a:xfrm>
            <a:off x="495300" y="410411"/>
            <a:ext cx="11201400" cy="6244390"/>
          </a:xfrm>
        </p:spPr>
        <p:txBody>
          <a:bodyPr>
            <a:normAutofit/>
          </a:bodyPr>
          <a:lstStyle/>
          <a:p>
            <a:r>
              <a:rPr lang="en-US" sz="2800" b="1" dirty="0">
                <a:solidFill>
                  <a:srgbClr val="FF0000"/>
                </a:solidFill>
              </a:rPr>
              <a:t>Here’s where Newport’s oil story diverges from Huntington Beach or Long Beach.</a:t>
            </a:r>
          </a:p>
          <a:p>
            <a:r>
              <a:rPr lang="en-US" sz="2800" b="1" dirty="0"/>
              <a:t>Yes—oil was found.</a:t>
            </a:r>
          </a:p>
          <a:p>
            <a:r>
              <a:rPr lang="en-US" sz="2800" b="1" dirty="0"/>
              <a:t>But </a:t>
            </a:r>
            <a:r>
              <a:rPr lang="en-US" sz="2800" b="1" dirty="0">
                <a:solidFill>
                  <a:srgbClr val="FF0000"/>
                </a:solidFill>
              </a:rPr>
              <a:t>Newport’s oil had a problem. It was heavy, viscous, and “gooey.”</a:t>
            </a:r>
          </a:p>
          <a:p>
            <a:r>
              <a:rPr lang="en-US" sz="2800" b="1" dirty="0"/>
              <a:t>This type of crude:</a:t>
            </a:r>
          </a:p>
          <a:p>
            <a:pPr marL="0" indent="0">
              <a:buNone/>
            </a:pPr>
            <a:r>
              <a:rPr lang="en-US" sz="2800" b="1" dirty="0"/>
              <a:t>	• Was harder to pump</a:t>
            </a:r>
          </a:p>
          <a:p>
            <a:pPr marL="0" indent="0">
              <a:buNone/>
            </a:pPr>
            <a:r>
              <a:rPr lang="en-US" sz="2800" b="1" dirty="0"/>
              <a:t>	• Required more processing</a:t>
            </a:r>
          </a:p>
          <a:p>
            <a:pPr marL="0" indent="0">
              <a:buNone/>
            </a:pPr>
            <a:r>
              <a:rPr lang="en-US" sz="2800" b="1" dirty="0"/>
              <a:t>	• Was more expensive to refine</a:t>
            </a:r>
          </a:p>
          <a:p>
            <a:pPr marL="0" indent="0">
              <a:buNone/>
            </a:pPr>
            <a:r>
              <a:rPr lang="en-US" sz="2800" b="1" dirty="0"/>
              <a:t>	• Produced lower margins</a:t>
            </a:r>
          </a:p>
          <a:p>
            <a:r>
              <a:rPr lang="en-US" sz="2800" b="1" dirty="0"/>
              <a:t>In simple terms, </a:t>
            </a:r>
            <a:r>
              <a:rPr lang="en-US" sz="2800" b="1" dirty="0">
                <a:solidFill>
                  <a:srgbClr val="FF0000"/>
                </a:solidFill>
              </a:rPr>
              <a:t>it wasn’t economically enticing.</a:t>
            </a:r>
          </a:p>
          <a:p>
            <a:endParaRPr lang="en-US" dirty="0"/>
          </a:p>
        </p:txBody>
      </p:sp>
    </p:spTree>
    <p:extLst>
      <p:ext uri="{BB962C8B-B14F-4D97-AF65-F5344CB8AC3E}">
        <p14:creationId xmlns:p14="http://schemas.microsoft.com/office/powerpoint/2010/main" val="353223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Default Theme</Template>
  <TotalTime>840</TotalTime>
  <Words>1319</Words>
  <Application>Microsoft Office PowerPoint</Application>
  <PresentationFormat>Widescreen</PresentationFormat>
  <Paragraphs>100</Paragraphs>
  <Slides>29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Aptos Black</vt:lpstr>
      <vt:lpstr>Arial</vt:lpstr>
      <vt:lpstr>Avenir Next LT Pro</vt:lpstr>
      <vt:lpstr>Avenir Next LT Pro Light</vt:lpstr>
      <vt:lpstr>Garamond</vt:lpstr>
      <vt:lpstr>SavonVTI</vt:lpstr>
      <vt:lpstr>Newport Beach Oil</vt:lpstr>
      <vt:lpstr>Before There Were Beaches, There Were Wetlands</vt:lpstr>
      <vt:lpstr>PowerPoint Presentation</vt:lpstr>
      <vt:lpstr>Why Wildcatters Were Drawn Here </vt:lpstr>
      <vt:lpstr>PowerPoint Presentation</vt:lpstr>
      <vt:lpstr>PowerPoint Presentation</vt:lpstr>
      <vt:lpstr>PowerPoint Presentation</vt:lpstr>
      <vt:lpstr>The Nature of Newport’s Oil:  Promising, But Problematic </vt:lpstr>
      <vt:lpstr>PowerPoint Presentation</vt:lpstr>
      <vt:lpstr>PowerPoint Presentation</vt:lpstr>
      <vt:lpstr>When Newport Became More Valuable as a Place to Live </vt:lpstr>
      <vt:lpstr>PowerPoint Presentation</vt:lpstr>
      <vt:lpstr>How the Wells Were Handled</vt:lpstr>
      <vt:lpstr>PowerPoint Presentation</vt:lpstr>
      <vt:lpstr>PowerPoint Presentation</vt:lpstr>
      <vt:lpstr>Who Stepped In—and Why?</vt:lpstr>
      <vt:lpstr>PowerPoint Presentation</vt:lpstr>
      <vt:lpstr>  From December 20 until January 2, an alternate plan was created to drill and install a parallel pipe right next to the old original to a depth of 850 feet.   The contractor then punched a hole from the new pipe into the old. Cement was then squeezed into both pipes to create a seal and barrier to cut off the oil to the surface.   The abandoned oil well was successfully capped.  </vt:lpstr>
      <vt:lpstr>PowerPoint Presentation</vt:lpstr>
      <vt:lpstr>Banning Ranch</vt:lpstr>
      <vt:lpstr>PowerPoint Presentation</vt:lpstr>
      <vt:lpstr>PowerPoint Presentation</vt:lpstr>
      <vt:lpstr>Evolution of Extraction: From Land to Offshore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Leslie Brath</dc:creator>
  <cp:lastModifiedBy>Leslie Brath</cp:lastModifiedBy>
  <cp:revision>30</cp:revision>
  <dcterms:created xsi:type="dcterms:W3CDTF">2026-01-13T22:20:41Z</dcterms:created>
  <dcterms:modified xsi:type="dcterms:W3CDTF">2026-02-03T23:24:03Z</dcterms:modified>
</cp:coreProperties>
</file>